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304" r:id="rId3"/>
    <p:sldId id="261" r:id="rId4"/>
    <p:sldId id="259" r:id="rId5"/>
    <p:sldId id="262" r:id="rId6"/>
    <p:sldId id="263" r:id="rId7"/>
    <p:sldId id="268" r:id="rId8"/>
    <p:sldId id="269" r:id="rId9"/>
    <p:sldId id="264" r:id="rId10"/>
    <p:sldId id="265" r:id="rId11"/>
    <p:sldId id="266" r:id="rId12"/>
    <p:sldId id="267" r:id="rId13"/>
    <p:sldId id="270" r:id="rId14"/>
    <p:sldId id="271" r:id="rId15"/>
    <p:sldId id="272" r:id="rId16"/>
    <p:sldId id="273" r:id="rId17"/>
    <p:sldId id="274" r:id="rId18"/>
    <p:sldId id="275" r:id="rId19"/>
    <p:sldId id="276" r:id="rId20"/>
    <p:sldId id="277" r:id="rId21"/>
    <p:sldId id="278" r:id="rId22"/>
    <p:sldId id="279" r:id="rId23"/>
    <p:sldId id="280" r:id="rId24"/>
    <p:sldId id="287" r:id="rId25"/>
    <p:sldId id="286" r:id="rId26"/>
    <p:sldId id="285" r:id="rId27"/>
    <p:sldId id="281" r:id="rId28"/>
    <p:sldId id="283" r:id="rId29"/>
    <p:sldId id="284" r:id="rId30"/>
    <p:sldId id="288" r:id="rId31"/>
    <p:sldId id="292" r:id="rId32"/>
    <p:sldId id="293" r:id="rId33"/>
    <p:sldId id="294" r:id="rId34"/>
    <p:sldId id="296" r:id="rId35"/>
    <p:sldId id="297" r:id="rId36"/>
    <p:sldId id="300" r:id="rId37"/>
    <p:sldId id="301" r:id="rId38"/>
    <p:sldId id="302" r:id="rId39"/>
    <p:sldId id="30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0000"/>
    <a:srgbClr val="F828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1" d="100"/>
          <a:sy n="61" d="100"/>
        </p:scale>
        <p:origin x="10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1A35C-96FD-5E87-7BDC-04B51AF8311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ABE6754A-FD4B-1FB8-136F-F7C4DC2CDB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FE771198-B0D5-B34B-BDEA-EFFB0A91125C}"/>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5" name="Footer Placeholder 4">
            <a:extLst>
              <a:ext uri="{FF2B5EF4-FFF2-40B4-BE49-F238E27FC236}">
                <a16:creationId xmlns:a16="http://schemas.microsoft.com/office/drawing/2014/main" id="{5A9E7AC3-A157-5B70-F4AF-D25927489526}"/>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D9F89EB9-4249-29DB-E1E7-65D420D8CD9F}"/>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734848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47BB0-DE41-6F65-7583-0B8B89195353}"/>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04BDAC07-3563-D131-1414-3302960947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E10CFE91-8C67-F27A-44A5-7C73F6AB26AD}"/>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5" name="Footer Placeholder 4">
            <a:extLst>
              <a:ext uri="{FF2B5EF4-FFF2-40B4-BE49-F238E27FC236}">
                <a16:creationId xmlns:a16="http://schemas.microsoft.com/office/drawing/2014/main" id="{9AE07F25-26A9-FCA1-0F4F-EFBB159BF501}"/>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3A27C39F-61B1-6BE1-BA80-CCCED008EA4B}"/>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798069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8BB551-8971-650E-794C-EF312AB23F3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E331BACA-B9F3-9B5A-CC4C-2AFE4E847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8FC2A1AF-24DD-ED32-6D26-455D2BBA3698}"/>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5" name="Footer Placeholder 4">
            <a:extLst>
              <a:ext uri="{FF2B5EF4-FFF2-40B4-BE49-F238E27FC236}">
                <a16:creationId xmlns:a16="http://schemas.microsoft.com/office/drawing/2014/main" id="{8DFF9803-4EDB-39AB-F2EA-54EC99131597}"/>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77073789-BA13-4816-BAA6-D80772A2F835}"/>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387647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34DC1-FCD9-6FCD-3743-5FBD7EF8BF84}"/>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65070BE7-3B17-9BCF-C8E4-8B5AA96317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49A79A71-2B10-C947-77EA-58620362DFCC}"/>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5" name="Footer Placeholder 4">
            <a:extLst>
              <a:ext uri="{FF2B5EF4-FFF2-40B4-BE49-F238E27FC236}">
                <a16:creationId xmlns:a16="http://schemas.microsoft.com/office/drawing/2014/main" id="{254F5FD2-5E6A-E70E-DE7C-EF6CC32AEAA8}"/>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5872D4D7-8359-6979-EF67-7BC2189B5F66}"/>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3095528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178BD-4C96-3BE5-29CC-4B852FDF8F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1F677A17-837F-015F-B264-D4F7BE3E3D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1428-3CE1-1F30-01DD-DEFBC0BC54BD}"/>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5" name="Footer Placeholder 4">
            <a:extLst>
              <a:ext uri="{FF2B5EF4-FFF2-40B4-BE49-F238E27FC236}">
                <a16:creationId xmlns:a16="http://schemas.microsoft.com/office/drawing/2014/main" id="{42BE8ABA-B063-2158-078A-0841912C3E5E}"/>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B1EA157B-A310-39A6-874D-B7146816EB12}"/>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238987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F1828-CF84-D0F2-5372-43073480C340}"/>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49851D5C-7D7D-B182-71E2-D863C418AA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F52E9A43-2D6B-5138-B2A4-ACA6A69E93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E8E0228F-5D57-64F9-1BCF-A786EA4F4E4D}"/>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6" name="Footer Placeholder 5">
            <a:extLst>
              <a:ext uri="{FF2B5EF4-FFF2-40B4-BE49-F238E27FC236}">
                <a16:creationId xmlns:a16="http://schemas.microsoft.com/office/drawing/2014/main" id="{C384B2F4-C59B-7262-E5E8-C6347EF1C6F2}"/>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6B116819-16FC-E44A-42D8-2581CAF65ED3}"/>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540249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E1B8C-A90D-2E87-4561-4A274D67AE76}"/>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EA1C17DE-1FE0-B7E4-06CA-D4F9A13197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58B43A-308E-1D42-E6D8-4FEC9A5119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89303ACA-7FB1-034C-7547-0A204492D4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134559-3BDA-2A87-DCAA-B16F1E288C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8CFEAA56-86A7-EACE-8B43-38855A356EE5}"/>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8" name="Footer Placeholder 7">
            <a:extLst>
              <a:ext uri="{FF2B5EF4-FFF2-40B4-BE49-F238E27FC236}">
                <a16:creationId xmlns:a16="http://schemas.microsoft.com/office/drawing/2014/main" id="{50E5ED21-45E2-02A5-AA9C-9C4EF97D030D}"/>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E0C58624-AE94-A642-4566-44E0CDFBCE58}"/>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1007424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17E66-0AE5-E032-643B-34C9C80ED864}"/>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C03581AC-D00F-CDC1-4602-237392E88EBF}"/>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4" name="Footer Placeholder 3">
            <a:extLst>
              <a:ext uri="{FF2B5EF4-FFF2-40B4-BE49-F238E27FC236}">
                <a16:creationId xmlns:a16="http://schemas.microsoft.com/office/drawing/2014/main" id="{370CD8A9-6BCC-4545-B006-776FE25CE971}"/>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374F7DA9-1562-E704-66BA-91203F2AF52F}"/>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42090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8A0D6B-8C84-42E2-D4F1-2CEA2567DC50}"/>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3" name="Footer Placeholder 2">
            <a:extLst>
              <a:ext uri="{FF2B5EF4-FFF2-40B4-BE49-F238E27FC236}">
                <a16:creationId xmlns:a16="http://schemas.microsoft.com/office/drawing/2014/main" id="{B1562602-9234-B36C-8CA3-F58F0A513901}"/>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6E974355-5AC2-84A2-204D-E3FD277ED1A6}"/>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817915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F1E99-68CA-E0F8-C66D-F011A2D000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36912CEE-6B2C-9185-6C97-BF44463573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DDD85D8C-6879-2FC0-AB8B-FFAEF5F1D7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71926A-B8A7-2F3A-8431-3BD54B4F28A2}"/>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6" name="Footer Placeholder 5">
            <a:extLst>
              <a:ext uri="{FF2B5EF4-FFF2-40B4-BE49-F238E27FC236}">
                <a16:creationId xmlns:a16="http://schemas.microsoft.com/office/drawing/2014/main" id="{1D76A99E-F051-150D-2611-1F2FEF15B937}"/>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B4E148AF-D48A-A53A-EFCA-A07797F013C7}"/>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2236419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F369E-6BB2-60AA-B191-295F46EF14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6AE4ED4C-AF52-C6EB-EE12-C70B4521E8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FAEAECB5-BB02-AAF6-1AE7-ED741FF3B9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4C7B60-299C-A0C5-8823-C50E0376C7F1}"/>
              </a:ext>
            </a:extLst>
          </p:cNvPr>
          <p:cNvSpPr>
            <a:spLocks noGrp="1"/>
          </p:cNvSpPr>
          <p:nvPr>
            <p:ph type="dt" sz="half" idx="10"/>
          </p:nvPr>
        </p:nvSpPr>
        <p:spPr/>
        <p:txBody>
          <a:bodyPr/>
          <a:lstStyle/>
          <a:p>
            <a:fld id="{BBD41EE1-8339-4D54-BF63-54B13F87C61B}" type="datetimeFigureOut">
              <a:rPr lang="en-MY" smtClean="0"/>
              <a:t>26/11/2024</a:t>
            </a:fld>
            <a:endParaRPr lang="en-MY"/>
          </a:p>
        </p:txBody>
      </p:sp>
      <p:sp>
        <p:nvSpPr>
          <p:cNvPr id="6" name="Footer Placeholder 5">
            <a:extLst>
              <a:ext uri="{FF2B5EF4-FFF2-40B4-BE49-F238E27FC236}">
                <a16:creationId xmlns:a16="http://schemas.microsoft.com/office/drawing/2014/main" id="{C389FCB7-C8A4-68A9-1AF1-6642D116FDE5}"/>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CFAA7F63-F001-194A-3B88-336D3146BBA5}"/>
              </a:ext>
            </a:extLst>
          </p:cNvPr>
          <p:cNvSpPr>
            <a:spLocks noGrp="1"/>
          </p:cNvSpPr>
          <p:nvPr>
            <p:ph type="sldNum" sz="quarter" idx="12"/>
          </p:nvPr>
        </p:nvSpPr>
        <p:spPr/>
        <p:txBody>
          <a:bodyPr/>
          <a:lstStyle/>
          <a:p>
            <a:fld id="{0A68BCA1-7B99-4A20-B4C1-64158D60BABC}" type="slidenum">
              <a:rPr lang="en-MY" smtClean="0"/>
              <a:t>‹#›</a:t>
            </a:fld>
            <a:endParaRPr lang="en-MY"/>
          </a:p>
        </p:txBody>
      </p:sp>
    </p:spTree>
    <p:extLst>
      <p:ext uri="{BB962C8B-B14F-4D97-AF65-F5344CB8AC3E}">
        <p14:creationId xmlns:p14="http://schemas.microsoft.com/office/powerpoint/2010/main" val="4164688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357383-F187-6177-AC18-EA71670D7E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A0FA6B54-6554-CE26-F40F-7A642189B7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630D36E1-708A-D30E-3CDC-95DE3AF225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D41EE1-8339-4D54-BF63-54B13F87C61B}" type="datetimeFigureOut">
              <a:rPr lang="en-MY" smtClean="0"/>
              <a:t>26/11/2024</a:t>
            </a:fld>
            <a:endParaRPr lang="en-MY"/>
          </a:p>
        </p:txBody>
      </p:sp>
      <p:sp>
        <p:nvSpPr>
          <p:cNvPr id="5" name="Footer Placeholder 4">
            <a:extLst>
              <a:ext uri="{FF2B5EF4-FFF2-40B4-BE49-F238E27FC236}">
                <a16:creationId xmlns:a16="http://schemas.microsoft.com/office/drawing/2014/main" id="{50E6BA97-C350-6B21-0C9D-5110AF3A3E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MY"/>
          </a:p>
        </p:txBody>
      </p:sp>
      <p:sp>
        <p:nvSpPr>
          <p:cNvPr id="6" name="Slide Number Placeholder 5">
            <a:extLst>
              <a:ext uri="{FF2B5EF4-FFF2-40B4-BE49-F238E27FC236}">
                <a16:creationId xmlns:a16="http://schemas.microsoft.com/office/drawing/2014/main" id="{03678460-5468-B988-69AB-31B35C3B7E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68BCA1-7B99-4A20-B4C1-64158D60BABC}" type="slidenum">
              <a:rPr lang="en-MY" smtClean="0"/>
              <a:t>‹#›</a:t>
            </a:fld>
            <a:endParaRPr lang="en-MY"/>
          </a:p>
        </p:txBody>
      </p:sp>
    </p:spTree>
    <p:extLst>
      <p:ext uri="{BB962C8B-B14F-4D97-AF65-F5344CB8AC3E}">
        <p14:creationId xmlns:p14="http://schemas.microsoft.com/office/powerpoint/2010/main" val="1541251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jpeg"/><Relationship Id="rId18" Type="http://schemas.openxmlformats.org/officeDocument/2006/relationships/image" Target="../media/image2.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eg"/><Relationship Id="rId17" Type="http://schemas.openxmlformats.org/officeDocument/2006/relationships/image" Target="../media/image8.png"/><Relationship Id="rId2" Type="http://schemas.openxmlformats.org/officeDocument/2006/relationships/image" Target="../media/image7.png"/><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eg"/><Relationship Id="rId2" Type="http://schemas.openxmlformats.org/officeDocument/2006/relationships/image" Target="../media/image7.png"/><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eg"/><Relationship Id="rId2" Type="http://schemas.openxmlformats.org/officeDocument/2006/relationships/image" Target="../media/image7.png"/><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eg"/><Relationship Id="rId2" Type="http://schemas.openxmlformats.org/officeDocument/2006/relationships/image" Target="../media/image7.png"/><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9.jpe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eg"/><Relationship Id="rId2" Type="http://schemas.openxmlformats.org/officeDocument/2006/relationships/image" Target="../media/image7.png"/><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7.jpe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7.jpeg"/><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7.jpeg"/><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7.jpeg"/><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39.jpg"/><Relationship Id="rId7"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26.jpeg"/><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40.jpg"/><Relationship Id="rId5" Type="http://schemas.openxmlformats.org/officeDocument/2006/relationships/image" Target="../media/image26.jpeg"/><Relationship Id="rId4" Type="http://schemas.openxmlformats.org/officeDocument/2006/relationships/image" Target="../media/image39.jpg"/></Relationships>
</file>

<file path=ppt/slides/_rels/slide3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9.jpg"/><Relationship Id="rId4" Type="http://schemas.openxmlformats.org/officeDocument/2006/relationships/image" Target="../media/image38.jpe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one flying over a field&#10;&#10;Description automatically generated">
            <a:extLst>
              <a:ext uri="{FF2B5EF4-FFF2-40B4-BE49-F238E27FC236}">
                <a16:creationId xmlns:a16="http://schemas.microsoft.com/office/drawing/2014/main" id="{06126FE6-9F50-EAEE-8B90-087BE45E5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23" y="18390"/>
            <a:ext cx="12179077" cy="6839610"/>
          </a:xfrm>
          <a:prstGeom prst="rect">
            <a:avLst/>
          </a:prstGeom>
          <a:effectLst>
            <a:outerShdw blurRad="50800" dist="50800" dir="5400000" algn="ctr" rotWithShape="0">
              <a:schemeClr val="tx1"/>
            </a:outerShdw>
          </a:effectLst>
        </p:spPr>
      </p:pic>
      <p:sp>
        <p:nvSpPr>
          <p:cNvPr id="5" name="Rectangle 4">
            <a:extLst>
              <a:ext uri="{FF2B5EF4-FFF2-40B4-BE49-F238E27FC236}">
                <a16:creationId xmlns:a16="http://schemas.microsoft.com/office/drawing/2014/main" id="{60FDC5DD-D26A-3D10-8AD0-C7DFE42D6F6C}"/>
              </a:ext>
            </a:extLst>
          </p:cNvPr>
          <p:cNvSpPr/>
          <p:nvPr/>
        </p:nvSpPr>
        <p:spPr>
          <a:xfrm>
            <a:off x="-15766" y="-15766"/>
            <a:ext cx="12192000" cy="6858000"/>
          </a:xfrm>
          <a:prstGeom prst="rect">
            <a:avLst/>
          </a:prstGeom>
          <a:solidFill>
            <a:schemeClr val="tx1">
              <a:alpha val="7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6" name="Rectangle: Top Corners Rounded 5">
            <a:extLst>
              <a:ext uri="{FF2B5EF4-FFF2-40B4-BE49-F238E27FC236}">
                <a16:creationId xmlns:a16="http://schemas.microsoft.com/office/drawing/2014/main" id="{EAA635FB-DCD2-BE2F-4FC7-E352BC1C641D}"/>
              </a:ext>
            </a:extLst>
          </p:cNvPr>
          <p:cNvSpPr/>
          <p:nvPr/>
        </p:nvSpPr>
        <p:spPr>
          <a:xfrm rot="16200000">
            <a:off x="13882459" y="-749344"/>
            <a:ext cx="5407572" cy="8356688"/>
          </a:xfrm>
          <a:prstGeom prst="round2SameRect">
            <a:avLst/>
          </a:prstGeom>
          <a:solidFill>
            <a:srgbClr val="C8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TextBox 2">
            <a:extLst>
              <a:ext uri="{FF2B5EF4-FFF2-40B4-BE49-F238E27FC236}">
                <a16:creationId xmlns:a16="http://schemas.microsoft.com/office/drawing/2014/main" id="{E148ED7C-6AB6-D8F8-EBB4-F7D5E4879841}"/>
              </a:ext>
            </a:extLst>
          </p:cNvPr>
          <p:cNvSpPr txBox="1">
            <a:spLocks noChangeArrowheads="1"/>
          </p:cNvSpPr>
          <p:nvPr/>
        </p:nvSpPr>
        <p:spPr bwMode="auto">
          <a:xfrm>
            <a:off x="12851443" y="1849872"/>
            <a:ext cx="78568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fontAlgn="base" hangingPunct="0">
              <a:spcBef>
                <a:spcPct val="0"/>
              </a:spcBef>
              <a:spcAft>
                <a:spcPct val="0"/>
              </a:spcAft>
              <a:buFontTx/>
              <a:buNone/>
            </a:pPr>
            <a:r>
              <a:rPr lang="en-US" altLang="en-US" sz="4000" b="1" dirty="0">
                <a:solidFill>
                  <a:schemeClr val="bg2"/>
                </a:solidFill>
                <a:latin typeface="Rockwell" panose="02060603020205020403" pitchFamily="18" charset="0"/>
                <a:ea typeface="Calibri" panose="020F0502020204030204" pitchFamily="34" charset="0"/>
                <a:cs typeface="Calibri" panose="020F0502020204030204" pitchFamily="34" charset="0"/>
              </a:rPr>
              <a:t>PREDICTION OF UAV SPRAYING DRIFT IN INDOOR UAV LABORATORY, UPM</a:t>
            </a:r>
            <a:endParaRPr lang="en-MY" altLang="en-US" sz="4000" b="1" dirty="0">
              <a:solidFill>
                <a:schemeClr val="bg2"/>
              </a:solidFill>
              <a:latin typeface="Rockwell" panose="02060603020205020403" pitchFamily="18"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29EDF38-9673-ADD9-0F4B-02CB81E72ADA}"/>
              </a:ext>
            </a:extLst>
          </p:cNvPr>
          <p:cNvSpPr/>
          <p:nvPr/>
        </p:nvSpPr>
        <p:spPr>
          <a:xfrm>
            <a:off x="13266772" y="4171109"/>
            <a:ext cx="7029450" cy="1687706"/>
          </a:xfrm>
          <a:prstGeom prst="rect">
            <a:avLst/>
          </a:prstGeom>
        </p:spPr>
        <p:txBody>
          <a:bodyPr wrap="square">
            <a:spAutoFit/>
          </a:bodyPr>
          <a:lstStyle/>
          <a:p>
            <a:pPr algn="ctr" defTabSz="457200">
              <a:lnSpc>
                <a:spcPct val="150000"/>
              </a:lnSpc>
              <a:defRPr/>
            </a:pPr>
            <a:r>
              <a:rPr lang="en-US" sz="2400" b="1" dirty="0">
                <a:solidFill>
                  <a:schemeClr val="bg1"/>
                </a:solidFill>
                <a:latin typeface="Rockwell" panose="02060603020205020403" pitchFamily="18" charset="0"/>
                <a:cs typeface="Arial" panose="020B0604020202020204" pitchFamily="34" charset="0"/>
              </a:rPr>
              <a:t>Presented by: AZMEER BIN AHMAD SHUKRI</a:t>
            </a:r>
          </a:p>
          <a:p>
            <a:pPr algn="ctr" defTabSz="457200">
              <a:lnSpc>
                <a:spcPct val="150000"/>
              </a:lnSpc>
              <a:defRPr/>
            </a:pPr>
            <a:r>
              <a:rPr lang="en-US" sz="2400" b="1" dirty="0">
                <a:solidFill>
                  <a:schemeClr val="bg1"/>
                </a:solidFill>
                <a:latin typeface="Rockwell" panose="02060603020205020403" pitchFamily="18" charset="0"/>
                <a:cs typeface="Arial" panose="020B0604020202020204" pitchFamily="34" charset="0"/>
              </a:rPr>
              <a:t>Supervisor: TS. DR. ANAS BIN MOHD MUSTAFAH</a:t>
            </a:r>
          </a:p>
        </p:txBody>
      </p:sp>
      <p:sp>
        <p:nvSpPr>
          <p:cNvPr id="9" name="Rectangle: Rounded Corners 8">
            <a:extLst>
              <a:ext uri="{FF2B5EF4-FFF2-40B4-BE49-F238E27FC236}">
                <a16:creationId xmlns:a16="http://schemas.microsoft.com/office/drawing/2014/main" id="{34025DB1-5E49-6EBC-967B-946AC74BADF7}"/>
              </a:ext>
            </a:extLst>
          </p:cNvPr>
          <p:cNvSpPr/>
          <p:nvPr/>
        </p:nvSpPr>
        <p:spPr>
          <a:xfrm>
            <a:off x="208552" y="7292273"/>
            <a:ext cx="3142753" cy="4184649"/>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660770E8-5BEE-5319-899A-A7468B83536D}"/>
              </a:ext>
            </a:extLst>
          </p:cNvPr>
          <p:cNvSpPr txBox="1"/>
          <p:nvPr/>
        </p:nvSpPr>
        <p:spPr>
          <a:xfrm>
            <a:off x="-32084" y="6769053"/>
            <a:ext cx="3637755"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INTRODUCTION</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9CA47DA-205B-D639-EC18-89C4FD9367FC}"/>
              </a:ext>
            </a:extLst>
          </p:cNvPr>
          <p:cNvSpPr txBox="1"/>
          <p:nvPr/>
        </p:nvSpPr>
        <p:spPr>
          <a:xfrm>
            <a:off x="3456245" y="7240586"/>
            <a:ext cx="3637754"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METHODOLOGY</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84C58C0-DCB3-B5D1-E145-22F0E3EC0948}"/>
              </a:ext>
            </a:extLst>
          </p:cNvPr>
          <p:cNvSpPr txBox="1"/>
          <p:nvPr/>
        </p:nvSpPr>
        <p:spPr>
          <a:xfrm>
            <a:off x="6905297" y="7502196"/>
            <a:ext cx="2023829"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RESULT</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23CA0F1-7700-D2CC-D11F-F8D73175AD4B}"/>
              </a:ext>
            </a:extLst>
          </p:cNvPr>
          <p:cNvSpPr txBox="1"/>
          <p:nvPr/>
        </p:nvSpPr>
        <p:spPr>
          <a:xfrm>
            <a:off x="8770147" y="7763806"/>
            <a:ext cx="3637754"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CONCLUSION</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1E6B4E07-CAF0-2BB7-54EE-EB14F5D3F62D}"/>
              </a:ext>
            </a:extLst>
          </p:cNvPr>
          <p:cNvSpPr/>
          <p:nvPr/>
        </p:nvSpPr>
        <p:spPr>
          <a:xfrm>
            <a:off x="3525434" y="7712120"/>
            <a:ext cx="3142753" cy="3713115"/>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5" name="Rectangle: Rounded Corners 14">
            <a:extLst>
              <a:ext uri="{FF2B5EF4-FFF2-40B4-BE49-F238E27FC236}">
                <a16:creationId xmlns:a16="http://schemas.microsoft.com/office/drawing/2014/main" id="{247938B8-CC3D-E2C9-DF57-05E756BE9F7A}"/>
              </a:ext>
            </a:extLst>
          </p:cNvPr>
          <p:cNvSpPr/>
          <p:nvPr/>
        </p:nvSpPr>
        <p:spPr>
          <a:xfrm>
            <a:off x="6737376" y="7979238"/>
            <a:ext cx="2160259" cy="3445997"/>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Rectangle: Rounded Corners 15">
            <a:extLst>
              <a:ext uri="{FF2B5EF4-FFF2-40B4-BE49-F238E27FC236}">
                <a16:creationId xmlns:a16="http://schemas.microsoft.com/office/drawing/2014/main" id="{045D025A-8DA2-6D77-AD70-415E633E4A39}"/>
              </a:ext>
            </a:extLst>
          </p:cNvPr>
          <p:cNvSpPr/>
          <p:nvPr/>
        </p:nvSpPr>
        <p:spPr>
          <a:xfrm>
            <a:off x="8977146" y="8287026"/>
            <a:ext cx="3142753" cy="3138209"/>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8" name="TextBox 17">
            <a:extLst>
              <a:ext uri="{FF2B5EF4-FFF2-40B4-BE49-F238E27FC236}">
                <a16:creationId xmlns:a16="http://schemas.microsoft.com/office/drawing/2014/main" id="{E4947116-B983-40CC-0FC2-31F75F8100A7}"/>
              </a:ext>
            </a:extLst>
          </p:cNvPr>
          <p:cNvSpPr txBox="1"/>
          <p:nvPr/>
        </p:nvSpPr>
        <p:spPr>
          <a:xfrm>
            <a:off x="177061" y="7689163"/>
            <a:ext cx="2940533" cy="3416320"/>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UAV spraying in Agriculture</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Importance of predicting spray drift.</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UPM laboratory study.</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Objective statement</a:t>
            </a:r>
            <a:endParaRPr lang="en-MY" sz="2400" dirty="0">
              <a:solidFill>
                <a:schemeClr val="bg1"/>
              </a:solidFill>
              <a:latin typeface="Rockwell" panose="02060603020205020403"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8B08B30-BA2F-802C-04B3-B6B09B6D9EDF}"/>
              </a:ext>
            </a:extLst>
          </p:cNvPr>
          <p:cNvSpPr txBox="1"/>
          <p:nvPr/>
        </p:nvSpPr>
        <p:spPr>
          <a:xfrm>
            <a:off x="3633051" y="8108627"/>
            <a:ext cx="2822579" cy="1200329"/>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Laboratory setup</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Data collection</a:t>
            </a:r>
          </a:p>
        </p:txBody>
      </p:sp>
      <p:sp>
        <p:nvSpPr>
          <p:cNvPr id="20" name="TextBox 19">
            <a:extLst>
              <a:ext uri="{FF2B5EF4-FFF2-40B4-BE49-F238E27FC236}">
                <a16:creationId xmlns:a16="http://schemas.microsoft.com/office/drawing/2014/main" id="{79288642-DEA2-491D-222D-51AA808D7EDB}"/>
              </a:ext>
            </a:extLst>
          </p:cNvPr>
          <p:cNvSpPr txBox="1"/>
          <p:nvPr/>
        </p:nvSpPr>
        <p:spPr>
          <a:xfrm>
            <a:off x="6557399" y="8627284"/>
            <a:ext cx="2380381" cy="1631216"/>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Rockwell" panose="02060603020205020403" pitchFamily="18" charset="0"/>
                <a:cs typeface="Times New Roman" panose="02020603050405020304" pitchFamily="18" charset="0"/>
              </a:rPr>
              <a:t>Findings</a:t>
            </a:r>
          </a:p>
          <a:p>
            <a:pPr marL="285750" indent="-285750" algn="ctr">
              <a:buFont typeface="Arial" panose="020B0604020202020204" pitchFamily="34" charset="0"/>
              <a:buChar char="•"/>
            </a:pPr>
            <a:r>
              <a:rPr lang="en-US" sz="2000" dirty="0">
                <a:solidFill>
                  <a:schemeClr val="bg1"/>
                </a:solidFill>
                <a:latin typeface="Rockwell" panose="02060603020205020403" pitchFamily="18" charset="0"/>
                <a:cs typeface="Times New Roman" panose="02020603050405020304" pitchFamily="18" charset="0"/>
              </a:rPr>
              <a:t>Meteorological factors that affect the spray drift</a:t>
            </a:r>
            <a:endParaRPr lang="en-MY" sz="2000" dirty="0">
              <a:solidFill>
                <a:schemeClr val="bg1"/>
              </a:solidFill>
              <a:latin typeface="Rockwell" panose="02060603020205020403"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4A3E5D52-CEC6-71D4-A7B5-8341E4CA92F4}"/>
              </a:ext>
            </a:extLst>
          </p:cNvPr>
          <p:cNvSpPr txBox="1"/>
          <p:nvPr/>
        </p:nvSpPr>
        <p:spPr>
          <a:xfrm>
            <a:off x="9259788" y="8917406"/>
            <a:ext cx="2554016" cy="1938992"/>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Future Work</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Implications for agricultural practices</a:t>
            </a:r>
            <a:endParaRPr lang="en-MY" sz="2400" dirty="0">
              <a:solidFill>
                <a:schemeClr val="bg1"/>
              </a:solidFill>
              <a:latin typeface="Rockwell" panose="02060603020205020403" pitchFamily="18" charset="0"/>
              <a:cs typeface="Times New Roman" panose="02020603050405020304" pitchFamily="18" charset="0"/>
            </a:endParaRPr>
          </a:p>
        </p:txBody>
      </p:sp>
      <p:sp>
        <p:nvSpPr>
          <p:cNvPr id="2" name="Oval 1">
            <a:extLst>
              <a:ext uri="{FF2B5EF4-FFF2-40B4-BE49-F238E27FC236}">
                <a16:creationId xmlns:a16="http://schemas.microsoft.com/office/drawing/2014/main" id="{0E540BA3-4912-EC09-4323-78C9DEE05944}"/>
              </a:ext>
            </a:extLst>
          </p:cNvPr>
          <p:cNvSpPr/>
          <p:nvPr/>
        </p:nvSpPr>
        <p:spPr>
          <a:xfrm>
            <a:off x="4101662" y="1474076"/>
            <a:ext cx="3988676" cy="390984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22" name="Picture 21">
            <a:extLst>
              <a:ext uri="{FF2B5EF4-FFF2-40B4-BE49-F238E27FC236}">
                <a16:creationId xmlns:a16="http://schemas.microsoft.com/office/drawing/2014/main" id="{4625BFFF-889D-15AB-49DC-37E8DC42C63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71339" y="2313300"/>
            <a:ext cx="3718999" cy="2231399"/>
          </a:xfrm>
          <a:prstGeom prst="rect">
            <a:avLst/>
          </a:prstGeom>
        </p:spPr>
      </p:pic>
      <p:pic>
        <p:nvPicPr>
          <p:cNvPr id="23" name="Content Placeholder 4" descr="Inner-UPM-Template_Option-1A.jpg">
            <a:extLst>
              <a:ext uri="{FF2B5EF4-FFF2-40B4-BE49-F238E27FC236}">
                <a16:creationId xmlns:a16="http://schemas.microsoft.com/office/drawing/2014/main" id="{D9F007F8-D88B-290C-CCCC-840BF0532E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19850"/>
            <a:ext cx="73152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59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829"/>
            <a:ext cx="1219199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21645" y="1481904"/>
            <a:ext cx="7671930"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Review of Literature</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5E803CC8-0372-D1D6-2A98-B0EF5AFD4949}"/>
              </a:ext>
            </a:extLst>
          </p:cNvPr>
          <p:cNvSpPr/>
          <p:nvPr/>
        </p:nvSpPr>
        <p:spPr>
          <a:xfrm>
            <a:off x="8595520" y="2850206"/>
            <a:ext cx="3389725"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TECHNICAL FACTOR OF UAV</a:t>
            </a: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77E43AED-737A-9FCF-73C9-7919C95EB6B0}"/>
              </a:ext>
            </a:extLst>
          </p:cNvPr>
          <p:cNvSpPr/>
          <p:nvPr/>
        </p:nvSpPr>
        <p:spPr>
          <a:xfrm>
            <a:off x="321645" y="2850205"/>
            <a:ext cx="4683491" cy="4002274"/>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 OPERATION</a:t>
            </a: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marL="285750" indent="-285750" algn="ctr">
              <a:buFont typeface="Arial" panose="020B0604020202020204" pitchFamily="34" charset="0"/>
              <a:buChar char="•"/>
            </a:pP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A6D246A8-7195-7927-E3F1-948C0B6A8932}"/>
              </a:ext>
            </a:extLst>
          </p:cNvPr>
          <p:cNvSpPr/>
          <p:nvPr/>
        </p:nvSpPr>
        <p:spPr>
          <a:xfrm>
            <a:off x="5099617" y="2830153"/>
            <a:ext cx="3389725"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METEOROLOGICAL FACTOR</a:t>
            </a:r>
            <a:endParaRPr lang="en-MY" dirty="0">
              <a:solidFill>
                <a:srgbClr val="C00000"/>
              </a:solidFill>
              <a:latin typeface="Rockwell" panose="02060603020205020403" pitchFamily="18" charset="0"/>
            </a:endParaRPr>
          </a:p>
        </p:txBody>
      </p:sp>
      <p:sp>
        <p:nvSpPr>
          <p:cNvPr id="2" name="TextBox 1">
            <a:extLst>
              <a:ext uri="{FF2B5EF4-FFF2-40B4-BE49-F238E27FC236}">
                <a16:creationId xmlns:a16="http://schemas.microsoft.com/office/drawing/2014/main" id="{E9E11E6B-CBEA-4B29-F329-FAF0D561A75C}"/>
              </a:ext>
            </a:extLst>
          </p:cNvPr>
          <p:cNvSpPr txBox="1"/>
          <p:nvPr/>
        </p:nvSpPr>
        <p:spPr>
          <a:xfrm>
            <a:off x="561474" y="3536006"/>
            <a:ext cx="4331390" cy="2585323"/>
          </a:xfrm>
          <a:prstGeom prst="rect">
            <a:avLst/>
          </a:prstGeom>
          <a:noFill/>
        </p:spPr>
        <p:txBody>
          <a:bodyPr wrap="square" rtlCol="0">
            <a:spAutoFit/>
          </a:bodyPr>
          <a:lstStyle/>
          <a:p>
            <a:pPr marL="285750" indent="-285750" algn="ctr">
              <a:buFont typeface="Arial" panose="020B0604020202020204" pitchFamily="34" charset="0"/>
              <a:buChar char="•"/>
            </a:pPr>
            <a:r>
              <a:rPr lang="en-US">
                <a:solidFill>
                  <a:schemeClr val="tx1"/>
                </a:solidFill>
                <a:latin typeface="Rockwell" panose="02060603020205020403" pitchFamily="18" charset="0"/>
              </a:rPr>
              <a:t>Current UAV aerial spraying operation lacks precision and are of unsatisfactory levels thus requiring further study </a:t>
            </a:r>
            <a:r>
              <a:rPr lang="en-US" b="1">
                <a:solidFill>
                  <a:schemeClr val="tx1"/>
                </a:solidFill>
                <a:latin typeface="Rockwell" panose="02060603020205020403" pitchFamily="18" charset="0"/>
              </a:rPr>
              <a:t>(Wang et.al, 2018).</a:t>
            </a:r>
          </a:p>
          <a:p>
            <a:pPr marL="285750" indent="-285750" algn="ctr">
              <a:buFont typeface="Arial" panose="020B0604020202020204" pitchFamily="34" charset="0"/>
              <a:buChar char="•"/>
            </a:pPr>
            <a:r>
              <a:rPr lang="en-US">
                <a:solidFill>
                  <a:schemeClr val="tx1"/>
                </a:solidFill>
                <a:latin typeface="Rockwell" panose="02060603020205020403" pitchFamily="18" charset="0"/>
              </a:rPr>
              <a:t> There is a lack of research done in actual field trial which will include dynamic changes in meteorological factors (wind speed and wind direction) </a:t>
            </a:r>
            <a:r>
              <a:rPr lang="en-US" b="1">
                <a:solidFill>
                  <a:schemeClr val="tx1"/>
                </a:solidFill>
                <a:latin typeface="Rockwell" panose="02060603020205020403" pitchFamily="18" charset="0"/>
              </a:rPr>
              <a:t>(Ahmad, 2020).</a:t>
            </a:r>
            <a:endParaRPr lang="en-US" b="1" dirty="0">
              <a:solidFill>
                <a:schemeClr val="tx1"/>
              </a:solidFill>
              <a:latin typeface="Rockwell" panose="02060603020205020403" pitchFamily="18" charset="0"/>
            </a:endParaRPr>
          </a:p>
        </p:txBody>
      </p:sp>
      <p:sp>
        <p:nvSpPr>
          <p:cNvPr id="4" name="Rectangle: Rounded Corners 3">
            <a:extLst>
              <a:ext uri="{FF2B5EF4-FFF2-40B4-BE49-F238E27FC236}">
                <a16:creationId xmlns:a16="http://schemas.microsoft.com/office/drawing/2014/main" id="{A30B061A-2389-F33C-F59E-08A0A669E1E4}"/>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E16033BE-3F25-1AC8-9EB3-F9BC1D8D25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539013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829"/>
            <a:ext cx="1219199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21645" y="1481904"/>
            <a:ext cx="7671930"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Review of Literature</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5E803CC8-0372-D1D6-2A98-B0EF5AFD4949}"/>
              </a:ext>
            </a:extLst>
          </p:cNvPr>
          <p:cNvSpPr/>
          <p:nvPr/>
        </p:nvSpPr>
        <p:spPr>
          <a:xfrm>
            <a:off x="8595520" y="2850206"/>
            <a:ext cx="3389725"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TECHNICAL FACTOR OF UAV</a:t>
            </a: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77E43AED-737A-9FCF-73C9-7919C95EB6B0}"/>
              </a:ext>
            </a:extLst>
          </p:cNvPr>
          <p:cNvSpPr/>
          <p:nvPr/>
        </p:nvSpPr>
        <p:spPr>
          <a:xfrm>
            <a:off x="138782" y="2850205"/>
            <a:ext cx="2811174"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 OPERATION</a:t>
            </a: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A6D246A8-7195-7927-E3F1-948C0B6A8932}"/>
              </a:ext>
            </a:extLst>
          </p:cNvPr>
          <p:cNvSpPr/>
          <p:nvPr/>
        </p:nvSpPr>
        <p:spPr>
          <a:xfrm>
            <a:off x="3088739" y="2850206"/>
            <a:ext cx="5300028" cy="400227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METEOROLOGICAL FACTOR</a:t>
            </a:r>
          </a:p>
          <a:p>
            <a:pPr algn="ctr"/>
            <a:endParaRPr lang="en-US"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p:txBody>
      </p:sp>
      <p:sp>
        <p:nvSpPr>
          <p:cNvPr id="2" name="TextBox 1">
            <a:extLst>
              <a:ext uri="{FF2B5EF4-FFF2-40B4-BE49-F238E27FC236}">
                <a16:creationId xmlns:a16="http://schemas.microsoft.com/office/drawing/2014/main" id="{C349D8F9-C35F-130F-9C30-172C6D130373}"/>
              </a:ext>
            </a:extLst>
          </p:cNvPr>
          <p:cNvSpPr txBox="1"/>
          <p:nvPr/>
        </p:nvSpPr>
        <p:spPr>
          <a:xfrm>
            <a:off x="3304674" y="3429000"/>
            <a:ext cx="4892842" cy="2585323"/>
          </a:xfrm>
          <a:prstGeom prst="rect">
            <a:avLst/>
          </a:prstGeom>
          <a:noFill/>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Wind speeds can significantly elevate the risk of off-target drift, particularly for fine droplets produced by certain nozzle types </a:t>
            </a:r>
            <a:r>
              <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(Fritz et al, 2014).</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The wind directions and speeds varied over time and with heights which will affect aerial spraying differently based on flying elevations and time of day </a:t>
            </a:r>
            <a:r>
              <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a:t>
            </a:r>
            <a:r>
              <a:rPr kumimoji="0" lang="en-US" sz="1800" b="1" i="0" u="none" strike="noStrike" kern="1200" cap="none" spc="0" normalizeH="0" baseline="0" noProof="0" dirty="0" err="1">
                <a:ln>
                  <a:noFill/>
                </a:ln>
                <a:solidFill>
                  <a:prstClr val="black"/>
                </a:solidFill>
                <a:effectLst/>
                <a:uLnTx/>
                <a:uFillTx/>
                <a:latin typeface="Rockwell" panose="02060603020205020403" pitchFamily="18" charset="0"/>
                <a:ea typeface="+mn-ea"/>
                <a:cs typeface="+mn-cs"/>
              </a:rPr>
              <a:t>Amni</a:t>
            </a:r>
            <a:r>
              <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 2023).</a:t>
            </a:r>
          </a:p>
        </p:txBody>
      </p:sp>
      <p:sp>
        <p:nvSpPr>
          <p:cNvPr id="4" name="Rectangle: Rounded Corners 3">
            <a:extLst>
              <a:ext uri="{FF2B5EF4-FFF2-40B4-BE49-F238E27FC236}">
                <a16:creationId xmlns:a16="http://schemas.microsoft.com/office/drawing/2014/main" id="{8A325670-3E56-C528-EF0A-865C7043F380}"/>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9F5F597D-6064-4394-9265-AFD5288AA67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8531988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829"/>
            <a:ext cx="1219199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21645" y="1481904"/>
            <a:ext cx="7671930"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Review of Literature</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5E803CC8-0372-D1D6-2A98-B0EF5AFD4949}"/>
              </a:ext>
            </a:extLst>
          </p:cNvPr>
          <p:cNvSpPr/>
          <p:nvPr/>
        </p:nvSpPr>
        <p:spPr>
          <a:xfrm>
            <a:off x="7118614" y="2850206"/>
            <a:ext cx="4866631" cy="400227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TECHNICAL FACTOR OF UAV</a:t>
            </a: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US" dirty="0">
              <a:solidFill>
                <a:srgbClr val="C00000"/>
              </a:solidFill>
              <a:latin typeface="Rockwell" panose="02060603020205020403" pitchFamily="18" charset="0"/>
            </a:endParaRPr>
          </a:p>
          <a:p>
            <a:pPr algn="ct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77E43AED-737A-9FCF-73C9-7919C95EB6B0}"/>
              </a:ext>
            </a:extLst>
          </p:cNvPr>
          <p:cNvSpPr/>
          <p:nvPr/>
        </p:nvSpPr>
        <p:spPr>
          <a:xfrm>
            <a:off x="683964" y="2850205"/>
            <a:ext cx="2811174"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 OPERATION</a:t>
            </a: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A6D246A8-7195-7927-E3F1-948C0B6A8932}"/>
              </a:ext>
            </a:extLst>
          </p:cNvPr>
          <p:cNvSpPr/>
          <p:nvPr/>
        </p:nvSpPr>
        <p:spPr>
          <a:xfrm>
            <a:off x="3623476" y="2850206"/>
            <a:ext cx="3389725"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METEOROLOGICAL FACTOR</a:t>
            </a:r>
            <a:endParaRPr lang="en-MY" dirty="0">
              <a:solidFill>
                <a:srgbClr val="C00000"/>
              </a:solidFill>
              <a:latin typeface="Rockwell" panose="02060603020205020403" pitchFamily="18" charset="0"/>
            </a:endParaRPr>
          </a:p>
        </p:txBody>
      </p:sp>
      <p:sp>
        <p:nvSpPr>
          <p:cNvPr id="2" name="TextBox 1">
            <a:extLst>
              <a:ext uri="{FF2B5EF4-FFF2-40B4-BE49-F238E27FC236}">
                <a16:creationId xmlns:a16="http://schemas.microsoft.com/office/drawing/2014/main" id="{E70667B4-C716-903A-2B83-31B5FB67EA91}"/>
              </a:ext>
            </a:extLst>
          </p:cNvPr>
          <p:cNvSpPr txBox="1"/>
          <p:nvPr/>
        </p:nvSpPr>
        <p:spPr>
          <a:xfrm>
            <a:off x="7141539" y="3429000"/>
            <a:ext cx="4777745" cy="2585323"/>
          </a:xfrm>
          <a:prstGeom prst="rect">
            <a:avLst/>
          </a:prstGeom>
          <a:noFill/>
        </p:spPr>
        <p:txBody>
          <a:bodyPr wrap="square" rtlCol="0">
            <a:spAutoFit/>
          </a:bodyPr>
          <a:lstStyle/>
          <a:p>
            <a:pPr marL="285750" indent="-285750" algn="ctr">
              <a:buFont typeface="Arial" panose="020B0604020202020204" pitchFamily="34" charset="0"/>
              <a:buChar char="•"/>
            </a:pPr>
            <a:r>
              <a:rPr lang="en-US" dirty="0">
                <a:latin typeface="Rockwell" panose="02060603020205020403" pitchFamily="18" charset="0"/>
              </a:rPr>
              <a:t>Flying at altitudes between 2 and 3 meters above the canopy significantly reduced drift compared to higher altitudes </a:t>
            </a:r>
            <a:r>
              <a:rPr lang="en-US" b="1" dirty="0">
                <a:latin typeface="Rockwell" panose="02060603020205020403" pitchFamily="18" charset="0"/>
              </a:rPr>
              <a:t>(Zhou et al, 2018)</a:t>
            </a:r>
          </a:p>
          <a:p>
            <a:pPr marL="285750" indent="-285750" algn="ctr">
              <a:buFont typeface="Arial" panose="020B0604020202020204" pitchFamily="34" charset="0"/>
              <a:buChar char="•"/>
            </a:pPr>
            <a:r>
              <a:rPr lang="en-US" dirty="0">
                <a:latin typeface="Rockwell" panose="02060603020205020403" pitchFamily="18" charset="0"/>
              </a:rPr>
              <a:t>Lower flight speeds enhanced droplet deposition accuracy, reducing drift but increasing application time </a:t>
            </a:r>
            <a:r>
              <a:rPr lang="en-US" b="1" dirty="0">
                <a:latin typeface="Rockwell" panose="02060603020205020403" pitchFamily="18" charset="0"/>
              </a:rPr>
              <a:t>(Wang et al, 2018)</a:t>
            </a:r>
            <a:endParaRPr lang="en-US" dirty="0">
              <a:latin typeface="Rockwell" panose="02060603020205020403" pitchFamily="18" charset="0"/>
            </a:endParaRPr>
          </a:p>
          <a:p>
            <a:pPr marL="285750" indent="-285750" algn="ctr">
              <a:buFont typeface="Arial" panose="020B0604020202020204" pitchFamily="34" charset="0"/>
              <a:buChar char="•"/>
            </a:pPr>
            <a:endParaRPr lang="en-MY" dirty="0"/>
          </a:p>
        </p:txBody>
      </p:sp>
      <p:sp>
        <p:nvSpPr>
          <p:cNvPr id="4" name="Rectangle: Rounded Corners 3">
            <a:extLst>
              <a:ext uri="{FF2B5EF4-FFF2-40B4-BE49-F238E27FC236}">
                <a16:creationId xmlns:a16="http://schemas.microsoft.com/office/drawing/2014/main" id="{1A72433E-BDF1-AB05-F386-486450208E31}"/>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0A90175C-74DB-EC8F-84A2-3C9818FF551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332798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930316" y="2775284"/>
            <a:ext cx="4427621" cy="134753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071109" y="3007980"/>
            <a:ext cx="6049778"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8848C77F-9935-D77D-6CE0-94AC90D55BD2}"/>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83D36B15-53F7-2021-2DBE-2E69D34296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17082399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178478" y="5797366"/>
            <a:ext cx="583503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5655" y="579736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3D0025BA-FB07-A630-6F7E-E99FA788E403}"/>
              </a:ext>
            </a:extLst>
          </p:cNvPr>
          <p:cNvSpPr/>
          <p:nvPr/>
        </p:nvSpPr>
        <p:spPr>
          <a:xfrm>
            <a:off x="1813231" y="1260249"/>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UAV SPECIFICATION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Hexacopter UAV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Rockwell" panose="02060603020205020403" pitchFamily="18" charset="0"/>
                <a:ea typeface="+mn-ea"/>
                <a:cs typeface="+mn-cs"/>
              </a:rPr>
              <a:t>Advansia</a:t>
            </a: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 A1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Maximum Payload,16 Liter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4" name="Picture 7" descr="A blue and white drone&#10;&#10;Description automatically generated">
            <a:extLst>
              <a:ext uri="{FF2B5EF4-FFF2-40B4-BE49-F238E27FC236}">
                <a16:creationId xmlns:a16="http://schemas.microsoft.com/office/drawing/2014/main" id="{940865A9-0633-FAD6-5CEB-1E233C2CEE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9055" y="2844837"/>
            <a:ext cx="4251910" cy="2790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0AF42CE1-FCFD-2C90-159B-3CED33298C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7" y="2620721"/>
            <a:ext cx="4213225" cy="267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Rounded Corners 20">
            <a:extLst>
              <a:ext uri="{FF2B5EF4-FFF2-40B4-BE49-F238E27FC236}">
                <a16:creationId xmlns:a16="http://schemas.microsoft.com/office/drawing/2014/main" id="{F1F221AF-2069-4F6A-652C-01DB208493D5}"/>
              </a:ext>
            </a:extLst>
          </p:cNvPr>
          <p:cNvSpPr/>
          <p:nvPr/>
        </p:nvSpPr>
        <p:spPr>
          <a:xfrm>
            <a:off x="10733731" y="44272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INDOOR UPM LABORATORY</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sp>
        <p:nvSpPr>
          <p:cNvPr id="23" name="Rectangle: Rounded Corners 22">
            <a:extLst>
              <a:ext uri="{FF2B5EF4-FFF2-40B4-BE49-F238E27FC236}">
                <a16:creationId xmlns:a16="http://schemas.microsoft.com/office/drawing/2014/main" id="{5CB3A598-9C8E-0C15-240F-A25046306B40}"/>
              </a:ext>
            </a:extLst>
          </p:cNvPr>
          <p:cNvSpPr/>
          <p:nvPr/>
        </p:nvSpPr>
        <p:spPr>
          <a:xfrm>
            <a:off x="-6982149" y="91974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BARRIER CONSTRUCTION</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sp>
        <p:nvSpPr>
          <p:cNvPr id="24" name="Rectangle: Rounded Corners 23">
            <a:extLst>
              <a:ext uri="{FF2B5EF4-FFF2-40B4-BE49-F238E27FC236}">
                <a16:creationId xmlns:a16="http://schemas.microsoft.com/office/drawing/2014/main" id="{2359709B-1D8E-851F-EE2C-11E891FBE6C0}"/>
              </a:ext>
            </a:extLst>
          </p:cNvPr>
          <p:cNvSpPr/>
          <p:nvPr/>
        </p:nvSpPr>
        <p:spPr>
          <a:xfrm>
            <a:off x="10733731" y="91974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SAMPLING POINT</a:t>
            </a: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sp>
        <p:nvSpPr>
          <p:cNvPr id="25" name="Rectangle: Rounded Corners 24">
            <a:extLst>
              <a:ext uri="{FF2B5EF4-FFF2-40B4-BE49-F238E27FC236}">
                <a16:creationId xmlns:a16="http://schemas.microsoft.com/office/drawing/2014/main" id="{D7BD3F54-E493-F472-9B5F-13ED6CC026E6}"/>
              </a:ext>
            </a:extLst>
          </p:cNvPr>
          <p:cNvSpPr/>
          <p:nvPr/>
        </p:nvSpPr>
        <p:spPr>
          <a:xfrm>
            <a:off x="1875791" y="11398563"/>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ARTIFICIAL WIND</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sp>
        <p:nvSpPr>
          <p:cNvPr id="8" name="Rectangle: Rounded Corners 7">
            <a:extLst>
              <a:ext uri="{FF2B5EF4-FFF2-40B4-BE49-F238E27FC236}">
                <a16:creationId xmlns:a16="http://schemas.microsoft.com/office/drawing/2014/main" id="{34D30C87-B688-BC34-1FB6-D5C96F9D04FF}"/>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9" name="Picture 8">
            <a:extLst>
              <a:ext uri="{FF2B5EF4-FFF2-40B4-BE49-F238E27FC236}">
                <a16:creationId xmlns:a16="http://schemas.microsoft.com/office/drawing/2014/main" id="{C37603C7-4573-AFB6-EE05-A611E05C2A0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grpSp>
        <p:nvGrpSpPr>
          <p:cNvPr id="14" name="Group 13">
            <a:extLst>
              <a:ext uri="{FF2B5EF4-FFF2-40B4-BE49-F238E27FC236}">
                <a16:creationId xmlns:a16="http://schemas.microsoft.com/office/drawing/2014/main" id="{628FF652-1961-6262-8785-B593B89403CD}"/>
              </a:ext>
            </a:extLst>
          </p:cNvPr>
          <p:cNvGrpSpPr/>
          <p:nvPr/>
        </p:nvGrpSpPr>
        <p:grpSpPr>
          <a:xfrm>
            <a:off x="-7171913" y="4427274"/>
            <a:ext cx="8630182" cy="4402178"/>
            <a:chOff x="1721504" y="1162530"/>
            <a:chExt cx="8630182" cy="4402178"/>
          </a:xfrm>
        </p:grpSpPr>
        <p:sp>
          <p:nvSpPr>
            <p:cNvPr id="15" name="Rectangle: Rounded Corners 14">
              <a:extLst>
                <a:ext uri="{FF2B5EF4-FFF2-40B4-BE49-F238E27FC236}">
                  <a16:creationId xmlns:a16="http://schemas.microsoft.com/office/drawing/2014/main" id="{49BD5F9E-A198-CDB4-3A8D-C3E6C3C57DD7}"/>
                </a:ext>
              </a:extLst>
            </p:cNvPr>
            <p:cNvSpPr/>
            <p:nvPr/>
          </p:nvSpPr>
          <p:spPr>
            <a:xfrm>
              <a:off x="1721504" y="1162530"/>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LABORATORY SETUP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6" name="Picture 4">
              <a:extLst>
                <a:ext uri="{FF2B5EF4-FFF2-40B4-BE49-F238E27FC236}">
                  <a16:creationId xmlns:a16="http://schemas.microsoft.com/office/drawing/2014/main" id="{6A4CD49D-754B-09F7-9867-647AA202FA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5381" y="1714563"/>
              <a:ext cx="3313530" cy="371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a:extLst>
                <a:ext uri="{FF2B5EF4-FFF2-40B4-BE49-F238E27FC236}">
                  <a16:creationId xmlns:a16="http://schemas.microsoft.com/office/drawing/2014/main" id="{F0EDFFE3-4A61-F066-A055-EC5659A8B4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7373" y="1293292"/>
              <a:ext cx="4038600"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199964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178478" y="5797366"/>
            <a:ext cx="583503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5655" y="579736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3D0025BA-FB07-A630-6F7E-E99FA788E403}"/>
              </a:ext>
            </a:extLst>
          </p:cNvPr>
          <p:cNvSpPr/>
          <p:nvPr/>
        </p:nvSpPr>
        <p:spPr>
          <a:xfrm>
            <a:off x="10828343" y="4407483"/>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UAV SPECIFICATION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Hexacopter UAV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Rockwell" panose="02060603020205020403" pitchFamily="18" charset="0"/>
                <a:ea typeface="+mn-ea"/>
                <a:cs typeface="+mn-cs"/>
              </a:rPr>
              <a:t>Advansia</a:t>
            </a: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 A1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Maximum Payload,16 Liter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grpSp>
        <p:nvGrpSpPr>
          <p:cNvPr id="34" name="Group 33">
            <a:extLst>
              <a:ext uri="{FF2B5EF4-FFF2-40B4-BE49-F238E27FC236}">
                <a16:creationId xmlns:a16="http://schemas.microsoft.com/office/drawing/2014/main" id="{8EE2DB0A-29A8-45EA-9354-158E1C562ADE}"/>
              </a:ext>
            </a:extLst>
          </p:cNvPr>
          <p:cNvGrpSpPr/>
          <p:nvPr/>
        </p:nvGrpSpPr>
        <p:grpSpPr>
          <a:xfrm>
            <a:off x="1721504" y="1162530"/>
            <a:ext cx="8630182" cy="4402178"/>
            <a:chOff x="1721504" y="1162530"/>
            <a:chExt cx="8630182" cy="4402178"/>
          </a:xfrm>
        </p:grpSpPr>
        <p:sp>
          <p:nvSpPr>
            <p:cNvPr id="22" name="Rectangle: Rounded Corners 21">
              <a:extLst>
                <a:ext uri="{FF2B5EF4-FFF2-40B4-BE49-F238E27FC236}">
                  <a16:creationId xmlns:a16="http://schemas.microsoft.com/office/drawing/2014/main" id="{01857F3B-2726-9BD0-DB0E-4C964BF6079B}"/>
                </a:ext>
              </a:extLst>
            </p:cNvPr>
            <p:cNvSpPr/>
            <p:nvPr/>
          </p:nvSpPr>
          <p:spPr>
            <a:xfrm>
              <a:off x="1721504" y="1162530"/>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LABORATORY SETUP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8" name="Picture 4">
              <a:extLst>
                <a:ext uri="{FF2B5EF4-FFF2-40B4-BE49-F238E27FC236}">
                  <a16:creationId xmlns:a16="http://schemas.microsoft.com/office/drawing/2014/main" id="{74385F25-305C-DF34-1973-88103FFFE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81" y="1714563"/>
              <a:ext cx="3313530" cy="371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a:extLst>
                <a:ext uri="{FF2B5EF4-FFF2-40B4-BE49-F238E27FC236}">
                  <a16:creationId xmlns:a16="http://schemas.microsoft.com/office/drawing/2014/main" id="{CAD2499D-0379-78DC-4936-E2FDBE801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7373" y="1293292"/>
              <a:ext cx="4038600"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 29">
            <a:extLst>
              <a:ext uri="{FF2B5EF4-FFF2-40B4-BE49-F238E27FC236}">
                <a16:creationId xmlns:a16="http://schemas.microsoft.com/office/drawing/2014/main" id="{1AFD7B4A-EFD8-78F6-02C1-9B6DCF1FD778}"/>
              </a:ext>
            </a:extLst>
          </p:cNvPr>
          <p:cNvGrpSpPr/>
          <p:nvPr/>
        </p:nvGrpSpPr>
        <p:grpSpPr>
          <a:xfrm>
            <a:off x="-7385335" y="4407483"/>
            <a:ext cx="8630182" cy="4402178"/>
            <a:chOff x="-7385335" y="4407483"/>
            <a:chExt cx="8630182" cy="4402178"/>
          </a:xfrm>
        </p:grpSpPr>
        <p:sp>
          <p:nvSpPr>
            <p:cNvPr id="23" name="Rectangle: Rounded Corners 22">
              <a:extLst>
                <a:ext uri="{FF2B5EF4-FFF2-40B4-BE49-F238E27FC236}">
                  <a16:creationId xmlns:a16="http://schemas.microsoft.com/office/drawing/2014/main" id="{5CB3A598-9C8E-0C15-240F-A25046306B40}"/>
                </a:ext>
              </a:extLst>
            </p:cNvPr>
            <p:cNvSpPr/>
            <p:nvPr/>
          </p:nvSpPr>
          <p:spPr>
            <a:xfrm>
              <a:off x="-7385335" y="4407483"/>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BARRIER CONSTRUCTION</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Plywood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Stainless steel hollow square 1” x 1”</a:t>
              </a: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1" name="Picture 3">
              <a:extLst>
                <a:ext uri="{FF2B5EF4-FFF2-40B4-BE49-F238E27FC236}">
                  <a16:creationId xmlns:a16="http://schemas.microsoft.com/office/drawing/2014/main" id="{D79FD362-E576-5699-3C51-D5BB0412B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6543" y="5842399"/>
              <a:ext cx="29972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DA66AEF1-E067-F531-E04B-FA73F9E2EA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43" y="5880499"/>
              <a:ext cx="27813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roup 30">
            <a:extLst>
              <a:ext uri="{FF2B5EF4-FFF2-40B4-BE49-F238E27FC236}">
                <a16:creationId xmlns:a16="http://schemas.microsoft.com/office/drawing/2014/main" id="{F9BF3B27-93FF-D80A-7419-A13AD0FE5928}"/>
              </a:ext>
            </a:extLst>
          </p:cNvPr>
          <p:cNvGrpSpPr/>
          <p:nvPr/>
        </p:nvGrpSpPr>
        <p:grpSpPr>
          <a:xfrm>
            <a:off x="-7361328" y="9197474"/>
            <a:ext cx="8630182" cy="4402178"/>
            <a:chOff x="-7361328" y="9197474"/>
            <a:chExt cx="8630182" cy="4402178"/>
          </a:xfrm>
        </p:grpSpPr>
        <p:sp>
          <p:nvSpPr>
            <p:cNvPr id="25" name="Rectangle: Rounded Corners 24">
              <a:extLst>
                <a:ext uri="{FF2B5EF4-FFF2-40B4-BE49-F238E27FC236}">
                  <a16:creationId xmlns:a16="http://schemas.microsoft.com/office/drawing/2014/main" id="{D7BD3F54-E493-F472-9B5F-13ED6CC026E6}"/>
                </a:ext>
              </a:extLst>
            </p:cNvPr>
            <p:cNvSpPr/>
            <p:nvPr/>
          </p:nvSpPr>
          <p:spPr>
            <a:xfrm>
              <a:off x="-7361328" y="91974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ARTIFICIAL WIND</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6" name="Picture 3">
              <a:extLst>
                <a:ext uri="{FF2B5EF4-FFF2-40B4-BE49-F238E27FC236}">
                  <a16:creationId xmlns:a16="http://schemas.microsoft.com/office/drawing/2014/main" id="{B9A68C00-4B05-7D11-B9DC-9D1F924829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0124" y="9992243"/>
              <a:ext cx="26670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id="{8D0E391B-7CD9-55AC-B989-5BC48F1030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2732" r="6953"/>
            <a:stretch>
              <a:fillRect/>
            </a:stretch>
          </p:blipFill>
          <p:spPr bwMode="auto">
            <a:xfrm>
              <a:off x="-4068636" y="10449443"/>
              <a:ext cx="5065712"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roup 32">
            <a:extLst>
              <a:ext uri="{FF2B5EF4-FFF2-40B4-BE49-F238E27FC236}">
                <a16:creationId xmlns:a16="http://schemas.microsoft.com/office/drawing/2014/main" id="{2A0DEE6E-E335-A75A-9E8E-4B732C1F48F3}"/>
              </a:ext>
            </a:extLst>
          </p:cNvPr>
          <p:cNvGrpSpPr/>
          <p:nvPr/>
        </p:nvGrpSpPr>
        <p:grpSpPr>
          <a:xfrm>
            <a:off x="1674198" y="11472029"/>
            <a:ext cx="8630182" cy="4402178"/>
            <a:chOff x="1674198" y="11472029"/>
            <a:chExt cx="8630182" cy="4402178"/>
          </a:xfrm>
        </p:grpSpPr>
        <p:sp>
          <p:nvSpPr>
            <p:cNvPr id="24" name="Rectangle: Rounded Corners 23">
              <a:extLst>
                <a:ext uri="{FF2B5EF4-FFF2-40B4-BE49-F238E27FC236}">
                  <a16:creationId xmlns:a16="http://schemas.microsoft.com/office/drawing/2014/main" id="{2359709B-1D8E-851F-EE2C-11E891FBE6C0}"/>
                </a:ext>
              </a:extLst>
            </p:cNvPr>
            <p:cNvSpPr/>
            <p:nvPr/>
          </p:nvSpPr>
          <p:spPr>
            <a:xfrm>
              <a:off x="1674198" y="11472029"/>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SAMPLING POINT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Sampling point at 1m x 1m grid</a:t>
              </a: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8" name="image5.png">
              <a:extLst>
                <a:ext uri="{FF2B5EF4-FFF2-40B4-BE49-F238E27FC236}">
                  <a16:creationId xmlns:a16="http://schemas.microsoft.com/office/drawing/2014/main" id="{33B7B3E7-C8CD-9DE7-D0E2-B738412BDC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0755"/>
            <a:stretch>
              <a:fillRect/>
            </a:stretch>
          </p:blipFill>
          <p:spPr bwMode="auto">
            <a:xfrm>
              <a:off x="1721504" y="12497985"/>
              <a:ext cx="4584289" cy="281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A diagram of a blue object with a blue circle&#10;&#10;Description automatically generated with medium confidence">
              <a:extLst>
                <a:ext uri="{FF2B5EF4-FFF2-40B4-BE49-F238E27FC236}">
                  <a16:creationId xmlns:a16="http://schemas.microsoft.com/office/drawing/2014/main" id="{5B2D05F9-884B-0B5C-F385-164D7141264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1712" t="18425" r="20140" b="47778"/>
            <a:stretch>
              <a:fillRect/>
            </a:stretch>
          </p:blipFill>
          <p:spPr bwMode="auto">
            <a:xfrm>
              <a:off x="5823550" y="12265975"/>
              <a:ext cx="3986246" cy="327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a:extLst>
              <a:ext uri="{FF2B5EF4-FFF2-40B4-BE49-F238E27FC236}">
                <a16:creationId xmlns:a16="http://schemas.microsoft.com/office/drawing/2014/main" id="{D5693FA9-0209-C992-9F87-E9FD009F6F8C}"/>
              </a:ext>
            </a:extLst>
          </p:cNvPr>
          <p:cNvGrpSpPr/>
          <p:nvPr/>
        </p:nvGrpSpPr>
        <p:grpSpPr>
          <a:xfrm>
            <a:off x="10709724" y="9304811"/>
            <a:ext cx="8630182" cy="4402178"/>
            <a:chOff x="10709724" y="9304811"/>
            <a:chExt cx="8630182" cy="4402178"/>
          </a:xfrm>
        </p:grpSpPr>
        <p:sp>
          <p:nvSpPr>
            <p:cNvPr id="21" name="Rectangle: Rounded Corners 20">
              <a:extLst>
                <a:ext uri="{FF2B5EF4-FFF2-40B4-BE49-F238E27FC236}">
                  <a16:creationId xmlns:a16="http://schemas.microsoft.com/office/drawing/2014/main" id="{F1F221AF-2069-4F6A-652C-01DB208493D5}"/>
                </a:ext>
              </a:extLst>
            </p:cNvPr>
            <p:cNvSpPr/>
            <p:nvPr/>
          </p:nvSpPr>
          <p:spPr>
            <a:xfrm>
              <a:off x="10709724" y="9304811"/>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INDOOR UPM LABORATORY</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Rockwell" panose="020606030202050204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20" name="Picture 4">
              <a:extLst>
                <a:ext uri="{FF2B5EF4-FFF2-40B4-BE49-F238E27FC236}">
                  <a16:creationId xmlns:a16="http://schemas.microsoft.com/office/drawing/2014/main" id="{C5D75F3A-5970-EA4F-BD7B-CC86FC0705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59326" y="9970708"/>
              <a:ext cx="2251718" cy="3002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a:extLst>
                <a:ext uri="{FF2B5EF4-FFF2-40B4-BE49-F238E27FC236}">
                  <a16:creationId xmlns:a16="http://schemas.microsoft.com/office/drawing/2014/main" id="{73D1F270-52D3-567C-1F73-E0B814CA89C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b="18706"/>
            <a:stretch>
              <a:fillRect/>
            </a:stretch>
          </p:blipFill>
          <p:spPr bwMode="auto">
            <a:xfrm>
              <a:off x="10981502" y="9822583"/>
              <a:ext cx="2683813" cy="164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 descr="A metal frame with metal rods&#10;&#10;Description automatically generated with medium confidence">
              <a:extLst>
                <a:ext uri="{FF2B5EF4-FFF2-40B4-BE49-F238E27FC236}">
                  <a16:creationId xmlns:a16="http://schemas.microsoft.com/office/drawing/2014/main" id="{2D25F100-4806-8DB2-DE65-C88BD5783CB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b="8765"/>
            <a:stretch>
              <a:fillRect/>
            </a:stretch>
          </p:blipFill>
          <p:spPr bwMode="auto">
            <a:xfrm>
              <a:off x="13723203" y="9822583"/>
              <a:ext cx="2460072" cy="16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a:extLst>
                <a:ext uri="{FF2B5EF4-FFF2-40B4-BE49-F238E27FC236}">
                  <a16:creationId xmlns:a16="http://schemas.microsoft.com/office/drawing/2014/main" id="{AD4FA83A-098E-B5E0-4866-1ED3401711A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67240" y="11643580"/>
              <a:ext cx="2155963" cy="195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22.png" descr="A close-up of a person working on a machine&#10;&#10;Description automatically generated">
              <a:extLst>
                <a:ext uri="{FF2B5EF4-FFF2-40B4-BE49-F238E27FC236}">
                  <a16:creationId xmlns:a16="http://schemas.microsoft.com/office/drawing/2014/main" id="{98635211-806D-1DF6-F3D5-455A1CA3FC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65651" t="5341"/>
            <a:stretch>
              <a:fillRect/>
            </a:stretch>
          </p:blipFill>
          <p:spPr bwMode="auto">
            <a:xfrm>
              <a:off x="14253570" y="11556244"/>
              <a:ext cx="1779728" cy="197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 name="Picture 7" descr="A blue and white drone&#10;&#10;Description automatically generated">
            <a:extLst>
              <a:ext uri="{FF2B5EF4-FFF2-40B4-BE49-F238E27FC236}">
                <a16:creationId xmlns:a16="http://schemas.microsoft.com/office/drawing/2014/main" id="{2860EB2B-B1EE-E18E-5618-6D6E0387683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229739" y="6038069"/>
            <a:ext cx="4251910" cy="2790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DB9630F0-E09D-296A-5403-7B5DCD77000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5126681" y="5813953"/>
            <a:ext cx="4213225" cy="267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Rounded Corners 13">
            <a:extLst>
              <a:ext uri="{FF2B5EF4-FFF2-40B4-BE49-F238E27FC236}">
                <a16:creationId xmlns:a16="http://schemas.microsoft.com/office/drawing/2014/main" id="{920A1FF5-8840-B09F-9DC0-D5DD24AB3EFD}"/>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5" name="Picture 14">
            <a:extLst>
              <a:ext uri="{FF2B5EF4-FFF2-40B4-BE49-F238E27FC236}">
                <a16:creationId xmlns:a16="http://schemas.microsoft.com/office/drawing/2014/main" id="{9120E9BA-F981-9ABB-9819-C65A2D9FDD54}"/>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14543514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178478" y="5797366"/>
            <a:ext cx="583503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5655" y="579736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3D0025BA-FB07-A630-6F7E-E99FA788E403}"/>
              </a:ext>
            </a:extLst>
          </p:cNvPr>
          <p:cNvSpPr/>
          <p:nvPr/>
        </p:nvSpPr>
        <p:spPr>
          <a:xfrm>
            <a:off x="10709724" y="911164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UAV SPECIFICATION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Hexacopter UAV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Rockwell" panose="02060603020205020403" pitchFamily="18" charset="0"/>
                <a:ea typeface="+mn-ea"/>
                <a:cs typeface="+mn-cs"/>
              </a:rPr>
              <a:t>Advansia</a:t>
            </a: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 A1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Maximum Payload,16 Liter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grpSp>
        <p:nvGrpSpPr>
          <p:cNvPr id="4" name="Group 3">
            <a:extLst>
              <a:ext uri="{FF2B5EF4-FFF2-40B4-BE49-F238E27FC236}">
                <a16:creationId xmlns:a16="http://schemas.microsoft.com/office/drawing/2014/main" id="{72CDDBC1-CD19-BFE5-5229-E244757AC2CE}"/>
              </a:ext>
            </a:extLst>
          </p:cNvPr>
          <p:cNvGrpSpPr/>
          <p:nvPr/>
        </p:nvGrpSpPr>
        <p:grpSpPr>
          <a:xfrm>
            <a:off x="10709724" y="3922561"/>
            <a:ext cx="8630182" cy="4402178"/>
            <a:chOff x="1721504" y="1162530"/>
            <a:chExt cx="8630182" cy="4402178"/>
          </a:xfrm>
        </p:grpSpPr>
        <p:sp>
          <p:nvSpPr>
            <p:cNvPr id="22" name="Rectangle: Rounded Corners 21">
              <a:extLst>
                <a:ext uri="{FF2B5EF4-FFF2-40B4-BE49-F238E27FC236}">
                  <a16:creationId xmlns:a16="http://schemas.microsoft.com/office/drawing/2014/main" id="{01857F3B-2726-9BD0-DB0E-4C964BF6079B}"/>
                </a:ext>
              </a:extLst>
            </p:cNvPr>
            <p:cNvSpPr/>
            <p:nvPr/>
          </p:nvSpPr>
          <p:spPr>
            <a:xfrm>
              <a:off x="1721504" y="1162530"/>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LABORATORY SETUP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8" name="Picture 4">
              <a:extLst>
                <a:ext uri="{FF2B5EF4-FFF2-40B4-BE49-F238E27FC236}">
                  <a16:creationId xmlns:a16="http://schemas.microsoft.com/office/drawing/2014/main" id="{74385F25-305C-DF34-1973-88103FFFE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81" y="1714563"/>
              <a:ext cx="3313530" cy="371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a:extLst>
                <a:ext uri="{FF2B5EF4-FFF2-40B4-BE49-F238E27FC236}">
                  <a16:creationId xmlns:a16="http://schemas.microsoft.com/office/drawing/2014/main" id="{CAD2499D-0379-78DC-4936-E2FDBE801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7373" y="1293292"/>
              <a:ext cx="4038600"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 29">
            <a:extLst>
              <a:ext uri="{FF2B5EF4-FFF2-40B4-BE49-F238E27FC236}">
                <a16:creationId xmlns:a16="http://schemas.microsoft.com/office/drawing/2014/main" id="{1AFD7B4A-EFD8-78F6-02C1-9B6DCF1FD778}"/>
              </a:ext>
            </a:extLst>
          </p:cNvPr>
          <p:cNvGrpSpPr/>
          <p:nvPr/>
        </p:nvGrpSpPr>
        <p:grpSpPr>
          <a:xfrm>
            <a:off x="1674198" y="1183653"/>
            <a:ext cx="8630182" cy="4402178"/>
            <a:chOff x="-7385335" y="4407483"/>
            <a:chExt cx="8630182" cy="4402178"/>
          </a:xfrm>
        </p:grpSpPr>
        <p:sp>
          <p:nvSpPr>
            <p:cNvPr id="23" name="Rectangle: Rounded Corners 22">
              <a:extLst>
                <a:ext uri="{FF2B5EF4-FFF2-40B4-BE49-F238E27FC236}">
                  <a16:creationId xmlns:a16="http://schemas.microsoft.com/office/drawing/2014/main" id="{5CB3A598-9C8E-0C15-240F-A25046306B40}"/>
                </a:ext>
              </a:extLst>
            </p:cNvPr>
            <p:cNvSpPr/>
            <p:nvPr/>
          </p:nvSpPr>
          <p:spPr>
            <a:xfrm>
              <a:off x="-7385335" y="4407483"/>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BARRIER CONSTRUCTION</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Plywood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Stainless steel hollow square 1” x 1”</a:t>
              </a: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1" name="Picture 3">
              <a:extLst>
                <a:ext uri="{FF2B5EF4-FFF2-40B4-BE49-F238E27FC236}">
                  <a16:creationId xmlns:a16="http://schemas.microsoft.com/office/drawing/2014/main" id="{D79FD362-E576-5699-3C51-D5BB0412B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6543" y="5842399"/>
              <a:ext cx="29972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DA66AEF1-E067-F531-E04B-FA73F9E2EA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43" y="5880499"/>
              <a:ext cx="27813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roup 30">
            <a:extLst>
              <a:ext uri="{FF2B5EF4-FFF2-40B4-BE49-F238E27FC236}">
                <a16:creationId xmlns:a16="http://schemas.microsoft.com/office/drawing/2014/main" id="{F9BF3B27-93FF-D80A-7419-A13AD0FE5928}"/>
              </a:ext>
            </a:extLst>
          </p:cNvPr>
          <p:cNvGrpSpPr/>
          <p:nvPr/>
        </p:nvGrpSpPr>
        <p:grpSpPr>
          <a:xfrm>
            <a:off x="-7361328" y="4407483"/>
            <a:ext cx="8630182" cy="4402178"/>
            <a:chOff x="-7361328" y="9197474"/>
            <a:chExt cx="8630182" cy="4402178"/>
          </a:xfrm>
        </p:grpSpPr>
        <p:sp>
          <p:nvSpPr>
            <p:cNvPr id="25" name="Rectangle: Rounded Corners 24">
              <a:extLst>
                <a:ext uri="{FF2B5EF4-FFF2-40B4-BE49-F238E27FC236}">
                  <a16:creationId xmlns:a16="http://schemas.microsoft.com/office/drawing/2014/main" id="{D7BD3F54-E493-F472-9B5F-13ED6CC026E6}"/>
                </a:ext>
              </a:extLst>
            </p:cNvPr>
            <p:cNvSpPr/>
            <p:nvPr/>
          </p:nvSpPr>
          <p:spPr>
            <a:xfrm>
              <a:off x="-7361328" y="91974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ARTIFICIAL WIND</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6" name="Picture 3">
              <a:extLst>
                <a:ext uri="{FF2B5EF4-FFF2-40B4-BE49-F238E27FC236}">
                  <a16:creationId xmlns:a16="http://schemas.microsoft.com/office/drawing/2014/main" id="{B9A68C00-4B05-7D11-B9DC-9D1F924829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0124" y="9992243"/>
              <a:ext cx="26670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id="{8D0E391B-7CD9-55AC-B989-5BC48F1030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2732" r="6953"/>
            <a:stretch>
              <a:fillRect/>
            </a:stretch>
          </p:blipFill>
          <p:spPr bwMode="auto">
            <a:xfrm>
              <a:off x="-4068636" y="10449443"/>
              <a:ext cx="5065712"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roup 32">
            <a:extLst>
              <a:ext uri="{FF2B5EF4-FFF2-40B4-BE49-F238E27FC236}">
                <a16:creationId xmlns:a16="http://schemas.microsoft.com/office/drawing/2014/main" id="{2A0DEE6E-E335-A75A-9E8E-4B732C1F48F3}"/>
              </a:ext>
            </a:extLst>
          </p:cNvPr>
          <p:cNvGrpSpPr/>
          <p:nvPr/>
        </p:nvGrpSpPr>
        <p:grpSpPr>
          <a:xfrm>
            <a:off x="-7274446" y="9111644"/>
            <a:ext cx="8630182" cy="4402178"/>
            <a:chOff x="1674198" y="11472029"/>
            <a:chExt cx="8630182" cy="4402178"/>
          </a:xfrm>
        </p:grpSpPr>
        <p:sp>
          <p:nvSpPr>
            <p:cNvPr id="24" name="Rectangle: Rounded Corners 23">
              <a:extLst>
                <a:ext uri="{FF2B5EF4-FFF2-40B4-BE49-F238E27FC236}">
                  <a16:creationId xmlns:a16="http://schemas.microsoft.com/office/drawing/2014/main" id="{2359709B-1D8E-851F-EE2C-11E891FBE6C0}"/>
                </a:ext>
              </a:extLst>
            </p:cNvPr>
            <p:cNvSpPr/>
            <p:nvPr/>
          </p:nvSpPr>
          <p:spPr>
            <a:xfrm>
              <a:off x="1674198" y="11472029"/>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SAMPLING POINT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Sampling point at 1m x 1m grid</a:t>
              </a: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8" name="image5.png">
              <a:extLst>
                <a:ext uri="{FF2B5EF4-FFF2-40B4-BE49-F238E27FC236}">
                  <a16:creationId xmlns:a16="http://schemas.microsoft.com/office/drawing/2014/main" id="{33B7B3E7-C8CD-9DE7-D0E2-B738412BDC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0755"/>
            <a:stretch>
              <a:fillRect/>
            </a:stretch>
          </p:blipFill>
          <p:spPr bwMode="auto">
            <a:xfrm>
              <a:off x="1721504" y="12497985"/>
              <a:ext cx="4584289" cy="281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A diagram of a blue object with a blue circle&#10;&#10;Description automatically generated with medium confidence">
              <a:extLst>
                <a:ext uri="{FF2B5EF4-FFF2-40B4-BE49-F238E27FC236}">
                  <a16:creationId xmlns:a16="http://schemas.microsoft.com/office/drawing/2014/main" id="{5B2D05F9-884B-0B5C-F385-164D7141264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1712" t="18425" r="20140" b="47778"/>
            <a:stretch>
              <a:fillRect/>
            </a:stretch>
          </p:blipFill>
          <p:spPr bwMode="auto">
            <a:xfrm>
              <a:off x="5823550" y="12265975"/>
              <a:ext cx="3986246" cy="327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a:extLst>
              <a:ext uri="{FF2B5EF4-FFF2-40B4-BE49-F238E27FC236}">
                <a16:creationId xmlns:a16="http://schemas.microsoft.com/office/drawing/2014/main" id="{D5693FA9-0209-C992-9F87-E9FD009F6F8C}"/>
              </a:ext>
            </a:extLst>
          </p:cNvPr>
          <p:cNvGrpSpPr/>
          <p:nvPr/>
        </p:nvGrpSpPr>
        <p:grpSpPr>
          <a:xfrm>
            <a:off x="1674198" y="11544875"/>
            <a:ext cx="8630182" cy="4402178"/>
            <a:chOff x="10709724" y="9304811"/>
            <a:chExt cx="8630182" cy="4402178"/>
          </a:xfrm>
        </p:grpSpPr>
        <p:sp>
          <p:nvSpPr>
            <p:cNvPr id="21" name="Rectangle: Rounded Corners 20">
              <a:extLst>
                <a:ext uri="{FF2B5EF4-FFF2-40B4-BE49-F238E27FC236}">
                  <a16:creationId xmlns:a16="http://schemas.microsoft.com/office/drawing/2014/main" id="{F1F221AF-2069-4F6A-652C-01DB208493D5}"/>
                </a:ext>
              </a:extLst>
            </p:cNvPr>
            <p:cNvSpPr/>
            <p:nvPr/>
          </p:nvSpPr>
          <p:spPr>
            <a:xfrm>
              <a:off x="10709724" y="9304811"/>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INDOOR UPM LABORATORY</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Rockwell" panose="020606030202050204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20" name="Picture 4">
              <a:extLst>
                <a:ext uri="{FF2B5EF4-FFF2-40B4-BE49-F238E27FC236}">
                  <a16:creationId xmlns:a16="http://schemas.microsoft.com/office/drawing/2014/main" id="{C5D75F3A-5970-EA4F-BD7B-CC86FC0705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59326" y="9970708"/>
              <a:ext cx="2251718" cy="3002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a:extLst>
                <a:ext uri="{FF2B5EF4-FFF2-40B4-BE49-F238E27FC236}">
                  <a16:creationId xmlns:a16="http://schemas.microsoft.com/office/drawing/2014/main" id="{73D1F270-52D3-567C-1F73-E0B814CA89C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b="18706"/>
            <a:stretch>
              <a:fillRect/>
            </a:stretch>
          </p:blipFill>
          <p:spPr bwMode="auto">
            <a:xfrm>
              <a:off x="10981502" y="9822583"/>
              <a:ext cx="2683813" cy="164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 descr="A metal frame with metal rods&#10;&#10;Description automatically generated with medium confidence">
              <a:extLst>
                <a:ext uri="{FF2B5EF4-FFF2-40B4-BE49-F238E27FC236}">
                  <a16:creationId xmlns:a16="http://schemas.microsoft.com/office/drawing/2014/main" id="{2D25F100-4806-8DB2-DE65-C88BD5783CB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b="8765"/>
            <a:stretch>
              <a:fillRect/>
            </a:stretch>
          </p:blipFill>
          <p:spPr bwMode="auto">
            <a:xfrm>
              <a:off x="13723203" y="9822583"/>
              <a:ext cx="2460072" cy="16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a:extLst>
                <a:ext uri="{FF2B5EF4-FFF2-40B4-BE49-F238E27FC236}">
                  <a16:creationId xmlns:a16="http://schemas.microsoft.com/office/drawing/2014/main" id="{AD4FA83A-098E-B5E0-4866-1ED3401711A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67240" y="11643580"/>
              <a:ext cx="2155963" cy="195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22.png" descr="A close-up of a person working on a machine&#10;&#10;Description automatically generated">
              <a:extLst>
                <a:ext uri="{FF2B5EF4-FFF2-40B4-BE49-F238E27FC236}">
                  <a16:creationId xmlns:a16="http://schemas.microsoft.com/office/drawing/2014/main" id="{98635211-806D-1DF6-F3D5-455A1CA3FC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65651" t="5341"/>
            <a:stretch>
              <a:fillRect/>
            </a:stretch>
          </p:blipFill>
          <p:spPr bwMode="auto">
            <a:xfrm>
              <a:off x="14253570" y="11556244"/>
              <a:ext cx="1779728" cy="197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Rounded Corners 4">
            <a:extLst>
              <a:ext uri="{FF2B5EF4-FFF2-40B4-BE49-F238E27FC236}">
                <a16:creationId xmlns:a16="http://schemas.microsoft.com/office/drawing/2014/main" id="{B390B140-E8C4-D611-6514-00F549CE171F}"/>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4" name="Picture 13">
            <a:extLst>
              <a:ext uri="{FF2B5EF4-FFF2-40B4-BE49-F238E27FC236}">
                <a16:creationId xmlns:a16="http://schemas.microsoft.com/office/drawing/2014/main" id="{E62A7906-2895-F448-B7F2-B549F41E5551}"/>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41915648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178478" y="5797366"/>
            <a:ext cx="583503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5655" y="579736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3D0025BA-FB07-A630-6F7E-E99FA788E403}"/>
              </a:ext>
            </a:extLst>
          </p:cNvPr>
          <p:cNvSpPr/>
          <p:nvPr/>
        </p:nvSpPr>
        <p:spPr>
          <a:xfrm>
            <a:off x="1576737" y="11840831"/>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UAV SPECIFICATION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Hexacopter UAV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Rockwell" panose="02060603020205020403" pitchFamily="18" charset="0"/>
                <a:ea typeface="+mn-ea"/>
                <a:cs typeface="+mn-cs"/>
              </a:rPr>
              <a:t>Advansia</a:t>
            </a: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 A1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Maximum Payload,16 Liter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grpSp>
        <p:nvGrpSpPr>
          <p:cNvPr id="4" name="Group 3">
            <a:extLst>
              <a:ext uri="{FF2B5EF4-FFF2-40B4-BE49-F238E27FC236}">
                <a16:creationId xmlns:a16="http://schemas.microsoft.com/office/drawing/2014/main" id="{72CDDBC1-CD19-BFE5-5229-E244757AC2CE}"/>
              </a:ext>
            </a:extLst>
          </p:cNvPr>
          <p:cNvGrpSpPr/>
          <p:nvPr/>
        </p:nvGrpSpPr>
        <p:grpSpPr>
          <a:xfrm>
            <a:off x="10615263" y="9111644"/>
            <a:ext cx="8630182" cy="4402178"/>
            <a:chOff x="1721504" y="1162530"/>
            <a:chExt cx="8630182" cy="4402178"/>
          </a:xfrm>
        </p:grpSpPr>
        <p:sp>
          <p:nvSpPr>
            <p:cNvPr id="22" name="Rectangle: Rounded Corners 21">
              <a:extLst>
                <a:ext uri="{FF2B5EF4-FFF2-40B4-BE49-F238E27FC236}">
                  <a16:creationId xmlns:a16="http://schemas.microsoft.com/office/drawing/2014/main" id="{01857F3B-2726-9BD0-DB0E-4C964BF6079B}"/>
                </a:ext>
              </a:extLst>
            </p:cNvPr>
            <p:cNvSpPr/>
            <p:nvPr/>
          </p:nvSpPr>
          <p:spPr>
            <a:xfrm>
              <a:off x="1721504" y="1162530"/>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LABORATORY SETUP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8" name="Picture 4">
              <a:extLst>
                <a:ext uri="{FF2B5EF4-FFF2-40B4-BE49-F238E27FC236}">
                  <a16:creationId xmlns:a16="http://schemas.microsoft.com/office/drawing/2014/main" id="{74385F25-305C-DF34-1973-88103FFFE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81" y="1714563"/>
              <a:ext cx="3313530" cy="371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a:extLst>
                <a:ext uri="{FF2B5EF4-FFF2-40B4-BE49-F238E27FC236}">
                  <a16:creationId xmlns:a16="http://schemas.microsoft.com/office/drawing/2014/main" id="{CAD2499D-0379-78DC-4936-E2FDBE801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7373" y="1293292"/>
              <a:ext cx="4038600"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 29">
            <a:extLst>
              <a:ext uri="{FF2B5EF4-FFF2-40B4-BE49-F238E27FC236}">
                <a16:creationId xmlns:a16="http://schemas.microsoft.com/office/drawing/2014/main" id="{1AFD7B4A-EFD8-78F6-02C1-9B6DCF1FD778}"/>
              </a:ext>
            </a:extLst>
          </p:cNvPr>
          <p:cNvGrpSpPr/>
          <p:nvPr/>
        </p:nvGrpSpPr>
        <p:grpSpPr>
          <a:xfrm>
            <a:off x="10615263" y="4033266"/>
            <a:ext cx="8630182" cy="4402178"/>
            <a:chOff x="-7385335" y="4407483"/>
            <a:chExt cx="8630182" cy="4402178"/>
          </a:xfrm>
        </p:grpSpPr>
        <p:sp>
          <p:nvSpPr>
            <p:cNvPr id="23" name="Rectangle: Rounded Corners 22">
              <a:extLst>
                <a:ext uri="{FF2B5EF4-FFF2-40B4-BE49-F238E27FC236}">
                  <a16:creationId xmlns:a16="http://schemas.microsoft.com/office/drawing/2014/main" id="{5CB3A598-9C8E-0C15-240F-A25046306B40}"/>
                </a:ext>
              </a:extLst>
            </p:cNvPr>
            <p:cNvSpPr/>
            <p:nvPr/>
          </p:nvSpPr>
          <p:spPr>
            <a:xfrm>
              <a:off x="-7385335" y="4407483"/>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BARRIER CONSTRUCTION</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Plywood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Stainless steel hollow square 1” x 1”</a:t>
              </a: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1" name="Picture 3">
              <a:extLst>
                <a:ext uri="{FF2B5EF4-FFF2-40B4-BE49-F238E27FC236}">
                  <a16:creationId xmlns:a16="http://schemas.microsoft.com/office/drawing/2014/main" id="{D79FD362-E576-5699-3C51-D5BB0412B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6543" y="5842399"/>
              <a:ext cx="29972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DA66AEF1-E067-F531-E04B-FA73F9E2EA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43" y="5880499"/>
              <a:ext cx="27813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roup 30">
            <a:extLst>
              <a:ext uri="{FF2B5EF4-FFF2-40B4-BE49-F238E27FC236}">
                <a16:creationId xmlns:a16="http://schemas.microsoft.com/office/drawing/2014/main" id="{F9BF3B27-93FF-D80A-7419-A13AD0FE5928}"/>
              </a:ext>
            </a:extLst>
          </p:cNvPr>
          <p:cNvGrpSpPr/>
          <p:nvPr/>
        </p:nvGrpSpPr>
        <p:grpSpPr>
          <a:xfrm>
            <a:off x="1747886" y="1181630"/>
            <a:ext cx="8630182" cy="4402178"/>
            <a:chOff x="-7361328" y="9197474"/>
            <a:chExt cx="8630182" cy="4402178"/>
          </a:xfrm>
        </p:grpSpPr>
        <p:sp>
          <p:nvSpPr>
            <p:cNvPr id="25" name="Rectangle: Rounded Corners 24">
              <a:extLst>
                <a:ext uri="{FF2B5EF4-FFF2-40B4-BE49-F238E27FC236}">
                  <a16:creationId xmlns:a16="http://schemas.microsoft.com/office/drawing/2014/main" id="{D7BD3F54-E493-F472-9B5F-13ED6CC026E6}"/>
                </a:ext>
              </a:extLst>
            </p:cNvPr>
            <p:cNvSpPr/>
            <p:nvPr/>
          </p:nvSpPr>
          <p:spPr>
            <a:xfrm>
              <a:off x="-7361328" y="91974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ARTIFICIAL WIND</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6" name="Picture 3">
              <a:extLst>
                <a:ext uri="{FF2B5EF4-FFF2-40B4-BE49-F238E27FC236}">
                  <a16:creationId xmlns:a16="http://schemas.microsoft.com/office/drawing/2014/main" id="{B9A68C00-4B05-7D11-B9DC-9D1F924829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0124" y="9992243"/>
              <a:ext cx="26670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id="{8D0E391B-7CD9-55AC-B989-5BC48F1030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2732" r="6953"/>
            <a:stretch>
              <a:fillRect/>
            </a:stretch>
          </p:blipFill>
          <p:spPr bwMode="auto">
            <a:xfrm>
              <a:off x="-4068636" y="10449443"/>
              <a:ext cx="5065712"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roup 32">
            <a:extLst>
              <a:ext uri="{FF2B5EF4-FFF2-40B4-BE49-F238E27FC236}">
                <a16:creationId xmlns:a16="http://schemas.microsoft.com/office/drawing/2014/main" id="{2A0DEE6E-E335-A75A-9E8E-4B732C1F48F3}"/>
              </a:ext>
            </a:extLst>
          </p:cNvPr>
          <p:cNvGrpSpPr/>
          <p:nvPr/>
        </p:nvGrpSpPr>
        <p:grpSpPr>
          <a:xfrm>
            <a:off x="-7227762" y="3922561"/>
            <a:ext cx="8630182" cy="4402178"/>
            <a:chOff x="1674198" y="11472029"/>
            <a:chExt cx="8630182" cy="4402178"/>
          </a:xfrm>
        </p:grpSpPr>
        <p:sp>
          <p:nvSpPr>
            <p:cNvPr id="24" name="Rectangle: Rounded Corners 23">
              <a:extLst>
                <a:ext uri="{FF2B5EF4-FFF2-40B4-BE49-F238E27FC236}">
                  <a16:creationId xmlns:a16="http://schemas.microsoft.com/office/drawing/2014/main" id="{2359709B-1D8E-851F-EE2C-11E891FBE6C0}"/>
                </a:ext>
              </a:extLst>
            </p:cNvPr>
            <p:cNvSpPr/>
            <p:nvPr/>
          </p:nvSpPr>
          <p:spPr>
            <a:xfrm>
              <a:off x="1674198" y="11472029"/>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SAMPLING POINT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Sampling point at 1m x 1m grid</a:t>
              </a: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8" name="image5.png">
              <a:extLst>
                <a:ext uri="{FF2B5EF4-FFF2-40B4-BE49-F238E27FC236}">
                  <a16:creationId xmlns:a16="http://schemas.microsoft.com/office/drawing/2014/main" id="{33B7B3E7-C8CD-9DE7-D0E2-B738412BDC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0755"/>
            <a:stretch>
              <a:fillRect/>
            </a:stretch>
          </p:blipFill>
          <p:spPr bwMode="auto">
            <a:xfrm>
              <a:off x="1721504" y="12497985"/>
              <a:ext cx="4584289" cy="281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A diagram of a blue object with a blue circle&#10;&#10;Description automatically generated with medium confidence">
              <a:extLst>
                <a:ext uri="{FF2B5EF4-FFF2-40B4-BE49-F238E27FC236}">
                  <a16:creationId xmlns:a16="http://schemas.microsoft.com/office/drawing/2014/main" id="{5B2D05F9-884B-0B5C-F385-164D7141264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1712" t="18425" r="20140" b="47778"/>
            <a:stretch>
              <a:fillRect/>
            </a:stretch>
          </p:blipFill>
          <p:spPr bwMode="auto">
            <a:xfrm>
              <a:off x="5823550" y="12265975"/>
              <a:ext cx="3986246" cy="327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a:extLst>
              <a:ext uri="{FF2B5EF4-FFF2-40B4-BE49-F238E27FC236}">
                <a16:creationId xmlns:a16="http://schemas.microsoft.com/office/drawing/2014/main" id="{D5693FA9-0209-C992-9F87-E9FD009F6F8C}"/>
              </a:ext>
            </a:extLst>
          </p:cNvPr>
          <p:cNvGrpSpPr/>
          <p:nvPr/>
        </p:nvGrpSpPr>
        <p:grpSpPr>
          <a:xfrm>
            <a:off x="-7180456" y="9111644"/>
            <a:ext cx="8630182" cy="4402178"/>
            <a:chOff x="10709724" y="9304811"/>
            <a:chExt cx="8630182" cy="4402178"/>
          </a:xfrm>
        </p:grpSpPr>
        <p:sp>
          <p:nvSpPr>
            <p:cNvPr id="21" name="Rectangle: Rounded Corners 20">
              <a:extLst>
                <a:ext uri="{FF2B5EF4-FFF2-40B4-BE49-F238E27FC236}">
                  <a16:creationId xmlns:a16="http://schemas.microsoft.com/office/drawing/2014/main" id="{F1F221AF-2069-4F6A-652C-01DB208493D5}"/>
                </a:ext>
              </a:extLst>
            </p:cNvPr>
            <p:cNvSpPr/>
            <p:nvPr/>
          </p:nvSpPr>
          <p:spPr>
            <a:xfrm>
              <a:off x="10709724" y="9304811"/>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INDOOR UPM LABORATORY</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Rockwell" panose="020606030202050204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20" name="Picture 4">
              <a:extLst>
                <a:ext uri="{FF2B5EF4-FFF2-40B4-BE49-F238E27FC236}">
                  <a16:creationId xmlns:a16="http://schemas.microsoft.com/office/drawing/2014/main" id="{C5D75F3A-5970-EA4F-BD7B-CC86FC0705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59326" y="9970708"/>
              <a:ext cx="2251718" cy="3002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a:extLst>
                <a:ext uri="{FF2B5EF4-FFF2-40B4-BE49-F238E27FC236}">
                  <a16:creationId xmlns:a16="http://schemas.microsoft.com/office/drawing/2014/main" id="{73D1F270-52D3-567C-1F73-E0B814CA89C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b="18706"/>
            <a:stretch>
              <a:fillRect/>
            </a:stretch>
          </p:blipFill>
          <p:spPr bwMode="auto">
            <a:xfrm>
              <a:off x="10981502" y="9822583"/>
              <a:ext cx="2683813" cy="164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 descr="A metal frame with metal rods&#10;&#10;Description automatically generated with medium confidence">
              <a:extLst>
                <a:ext uri="{FF2B5EF4-FFF2-40B4-BE49-F238E27FC236}">
                  <a16:creationId xmlns:a16="http://schemas.microsoft.com/office/drawing/2014/main" id="{2D25F100-4806-8DB2-DE65-C88BD5783CB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b="8765"/>
            <a:stretch>
              <a:fillRect/>
            </a:stretch>
          </p:blipFill>
          <p:spPr bwMode="auto">
            <a:xfrm>
              <a:off x="13723203" y="9822583"/>
              <a:ext cx="2460072" cy="16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a:extLst>
                <a:ext uri="{FF2B5EF4-FFF2-40B4-BE49-F238E27FC236}">
                  <a16:creationId xmlns:a16="http://schemas.microsoft.com/office/drawing/2014/main" id="{AD4FA83A-098E-B5E0-4866-1ED3401711A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67240" y="11643580"/>
              <a:ext cx="2155963" cy="195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22.png" descr="A close-up of a person working on a machine&#10;&#10;Description automatically generated">
              <a:extLst>
                <a:ext uri="{FF2B5EF4-FFF2-40B4-BE49-F238E27FC236}">
                  <a16:creationId xmlns:a16="http://schemas.microsoft.com/office/drawing/2014/main" id="{98635211-806D-1DF6-F3D5-455A1CA3FC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65651" t="5341"/>
            <a:stretch>
              <a:fillRect/>
            </a:stretch>
          </p:blipFill>
          <p:spPr bwMode="auto">
            <a:xfrm>
              <a:off x="14253570" y="11556244"/>
              <a:ext cx="1779728" cy="197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Rounded Corners 4">
            <a:extLst>
              <a:ext uri="{FF2B5EF4-FFF2-40B4-BE49-F238E27FC236}">
                <a16:creationId xmlns:a16="http://schemas.microsoft.com/office/drawing/2014/main" id="{275DD5CC-F537-6C09-21B8-5EE94455FB0F}"/>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4" name="Picture 13">
            <a:extLst>
              <a:ext uri="{FF2B5EF4-FFF2-40B4-BE49-F238E27FC236}">
                <a16:creationId xmlns:a16="http://schemas.microsoft.com/office/drawing/2014/main" id="{4A6B94D7-3787-EF00-B2F4-91D8E6B5DB9B}"/>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7228368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178478" y="5797366"/>
            <a:ext cx="583503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5655" y="579736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3D0025BA-FB07-A630-6F7E-E99FA788E403}"/>
              </a:ext>
            </a:extLst>
          </p:cNvPr>
          <p:cNvSpPr/>
          <p:nvPr/>
        </p:nvSpPr>
        <p:spPr>
          <a:xfrm>
            <a:off x="-7382662" y="9101341"/>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UAV SPECIFICATION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Hexacopter UAV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Rockwell" panose="02060603020205020403" pitchFamily="18" charset="0"/>
                <a:ea typeface="+mn-ea"/>
                <a:cs typeface="+mn-cs"/>
              </a:rPr>
              <a:t>Advansia</a:t>
            </a: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 A1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Maximum Payload,16 Liter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grpSp>
        <p:nvGrpSpPr>
          <p:cNvPr id="4" name="Group 3">
            <a:extLst>
              <a:ext uri="{FF2B5EF4-FFF2-40B4-BE49-F238E27FC236}">
                <a16:creationId xmlns:a16="http://schemas.microsoft.com/office/drawing/2014/main" id="{72CDDBC1-CD19-BFE5-5229-E244757AC2CE}"/>
              </a:ext>
            </a:extLst>
          </p:cNvPr>
          <p:cNvGrpSpPr/>
          <p:nvPr/>
        </p:nvGrpSpPr>
        <p:grpSpPr>
          <a:xfrm>
            <a:off x="1666619" y="12073631"/>
            <a:ext cx="8630182" cy="4402178"/>
            <a:chOff x="1721504" y="1162530"/>
            <a:chExt cx="8630182" cy="4402178"/>
          </a:xfrm>
        </p:grpSpPr>
        <p:sp>
          <p:nvSpPr>
            <p:cNvPr id="22" name="Rectangle: Rounded Corners 21">
              <a:extLst>
                <a:ext uri="{FF2B5EF4-FFF2-40B4-BE49-F238E27FC236}">
                  <a16:creationId xmlns:a16="http://schemas.microsoft.com/office/drawing/2014/main" id="{01857F3B-2726-9BD0-DB0E-4C964BF6079B}"/>
                </a:ext>
              </a:extLst>
            </p:cNvPr>
            <p:cNvSpPr/>
            <p:nvPr/>
          </p:nvSpPr>
          <p:spPr>
            <a:xfrm>
              <a:off x="1721504" y="1162530"/>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LABORATORY SETUP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8" name="Picture 4">
              <a:extLst>
                <a:ext uri="{FF2B5EF4-FFF2-40B4-BE49-F238E27FC236}">
                  <a16:creationId xmlns:a16="http://schemas.microsoft.com/office/drawing/2014/main" id="{74385F25-305C-DF34-1973-88103FFFE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81" y="1714563"/>
              <a:ext cx="3313530" cy="371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a:extLst>
                <a:ext uri="{FF2B5EF4-FFF2-40B4-BE49-F238E27FC236}">
                  <a16:creationId xmlns:a16="http://schemas.microsoft.com/office/drawing/2014/main" id="{CAD2499D-0379-78DC-4936-E2FDBE801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7373" y="1293292"/>
              <a:ext cx="4038600"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 29">
            <a:extLst>
              <a:ext uri="{FF2B5EF4-FFF2-40B4-BE49-F238E27FC236}">
                <a16:creationId xmlns:a16="http://schemas.microsoft.com/office/drawing/2014/main" id="{1AFD7B4A-EFD8-78F6-02C1-9B6DCF1FD778}"/>
              </a:ext>
            </a:extLst>
          </p:cNvPr>
          <p:cNvGrpSpPr/>
          <p:nvPr/>
        </p:nvGrpSpPr>
        <p:grpSpPr>
          <a:xfrm>
            <a:off x="10615263" y="9101341"/>
            <a:ext cx="8630182" cy="4402178"/>
            <a:chOff x="-7385335" y="4407483"/>
            <a:chExt cx="8630182" cy="4402178"/>
          </a:xfrm>
        </p:grpSpPr>
        <p:sp>
          <p:nvSpPr>
            <p:cNvPr id="23" name="Rectangle: Rounded Corners 22">
              <a:extLst>
                <a:ext uri="{FF2B5EF4-FFF2-40B4-BE49-F238E27FC236}">
                  <a16:creationId xmlns:a16="http://schemas.microsoft.com/office/drawing/2014/main" id="{5CB3A598-9C8E-0C15-240F-A25046306B40}"/>
                </a:ext>
              </a:extLst>
            </p:cNvPr>
            <p:cNvSpPr/>
            <p:nvPr/>
          </p:nvSpPr>
          <p:spPr>
            <a:xfrm>
              <a:off x="-7385335" y="4407483"/>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BARRIER CONSTRUCTION</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Plywood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Stainless steel hollow square 1” x 1”</a:t>
              </a: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1" name="Picture 3">
              <a:extLst>
                <a:ext uri="{FF2B5EF4-FFF2-40B4-BE49-F238E27FC236}">
                  <a16:creationId xmlns:a16="http://schemas.microsoft.com/office/drawing/2014/main" id="{D79FD362-E576-5699-3C51-D5BB0412B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6543" y="5842399"/>
              <a:ext cx="29972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DA66AEF1-E067-F531-E04B-FA73F9E2EA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43" y="5880499"/>
              <a:ext cx="27813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roup 30">
            <a:extLst>
              <a:ext uri="{FF2B5EF4-FFF2-40B4-BE49-F238E27FC236}">
                <a16:creationId xmlns:a16="http://schemas.microsoft.com/office/drawing/2014/main" id="{F9BF3B27-93FF-D80A-7419-A13AD0FE5928}"/>
              </a:ext>
            </a:extLst>
          </p:cNvPr>
          <p:cNvGrpSpPr/>
          <p:nvPr/>
        </p:nvGrpSpPr>
        <p:grpSpPr>
          <a:xfrm>
            <a:off x="10536516" y="4427274"/>
            <a:ext cx="8630182" cy="4402178"/>
            <a:chOff x="-7361328" y="9197474"/>
            <a:chExt cx="8630182" cy="4402178"/>
          </a:xfrm>
        </p:grpSpPr>
        <p:sp>
          <p:nvSpPr>
            <p:cNvPr id="25" name="Rectangle: Rounded Corners 24">
              <a:extLst>
                <a:ext uri="{FF2B5EF4-FFF2-40B4-BE49-F238E27FC236}">
                  <a16:creationId xmlns:a16="http://schemas.microsoft.com/office/drawing/2014/main" id="{D7BD3F54-E493-F472-9B5F-13ED6CC026E6}"/>
                </a:ext>
              </a:extLst>
            </p:cNvPr>
            <p:cNvSpPr/>
            <p:nvPr/>
          </p:nvSpPr>
          <p:spPr>
            <a:xfrm>
              <a:off x="-7361328" y="91974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ARTIFICIAL WIND</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6" name="Picture 3">
              <a:extLst>
                <a:ext uri="{FF2B5EF4-FFF2-40B4-BE49-F238E27FC236}">
                  <a16:creationId xmlns:a16="http://schemas.microsoft.com/office/drawing/2014/main" id="{B9A68C00-4B05-7D11-B9DC-9D1F924829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0124" y="9992243"/>
              <a:ext cx="26670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id="{8D0E391B-7CD9-55AC-B989-5BC48F1030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2732" r="6953"/>
            <a:stretch>
              <a:fillRect/>
            </a:stretch>
          </p:blipFill>
          <p:spPr bwMode="auto">
            <a:xfrm>
              <a:off x="-4068636" y="10449443"/>
              <a:ext cx="5065712"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roup 32">
            <a:extLst>
              <a:ext uri="{FF2B5EF4-FFF2-40B4-BE49-F238E27FC236}">
                <a16:creationId xmlns:a16="http://schemas.microsoft.com/office/drawing/2014/main" id="{2A0DEE6E-E335-A75A-9E8E-4B732C1F48F3}"/>
              </a:ext>
            </a:extLst>
          </p:cNvPr>
          <p:cNvGrpSpPr/>
          <p:nvPr/>
        </p:nvGrpSpPr>
        <p:grpSpPr>
          <a:xfrm>
            <a:off x="1608175" y="1171073"/>
            <a:ext cx="8630182" cy="4402178"/>
            <a:chOff x="1674198" y="11472029"/>
            <a:chExt cx="8630182" cy="4402178"/>
          </a:xfrm>
        </p:grpSpPr>
        <p:sp>
          <p:nvSpPr>
            <p:cNvPr id="24" name="Rectangle: Rounded Corners 23">
              <a:extLst>
                <a:ext uri="{FF2B5EF4-FFF2-40B4-BE49-F238E27FC236}">
                  <a16:creationId xmlns:a16="http://schemas.microsoft.com/office/drawing/2014/main" id="{2359709B-1D8E-851F-EE2C-11E891FBE6C0}"/>
                </a:ext>
              </a:extLst>
            </p:cNvPr>
            <p:cNvSpPr/>
            <p:nvPr/>
          </p:nvSpPr>
          <p:spPr>
            <a:xfrm>
              <a:off x="1674198" y="11472029"/>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SAMPLING POINT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Sampling point at 1m x 1m grid</a:t>
              </a: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8" name="image5.png">
              <a:extLst>
                <a:ext uri="{FF2B5EF4-FFF2-40B4-BE49-F238E27FC236}">
                  <a16:creationId xmlns:a16="http://schemas.microsoft.com/office/drawing/2014/main" id="{33B7B3E7-C8CD-9DE7-D0E2-B738412BDC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0755"/>
            <a:stretch>
              <a:fillRect/>
            </a:stretch>
          </p:blipFill>
          <p:spPr bwMode="auto">
            <a:xfrm>
              <a:off x="1721504" y="12497985"/>
              <a:ext cx="4584289" cy="281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A diagram of a blue object with a blue circle&#10;&#10;Description automatically generated with medium confidence">
              <a:extLst>
                <a:ext uri="{FF2B5EF4-FFF2-40B4-BE49-F238E27FC236}">
                  <a16:creationId xmlns:a16="http://schemas.microsoft.com/office/drawing/2014/main" id="{5B2D05F9-884B-0B5C-F385-164D7141264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1712" t="18425" r="20140" b="47778"/>
            <a:stretch>
              <a:fillRect/>
            </a:stretch>
          </p:blipFill>
          <p:spPr bwMode="auto">
            <a:xfrm>
              <a:off x="5823550" y="12265975"/>
              <a:ext cx="3986246" cy="327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a:extLst>
              <a:ext uri="{FF2B5EF4-FFF2-40B4-BE49-F238E27FC236}">
                <a16:creationId xmlns:a16="http://schemas.microsoft.com/office/drawing/2014/main" id="{D5693FA9-0209-C992-9F87-E9FD009F6F8C}"/>
              </a:ext>
            </a:extLst>
          </p:cNvPr>
          <p:cNvGrpSpPr/>
          <p:nvPr/>
        </p:nvGrpSpPr>
        <p:grpSpPr>
          <a:xfrm>
            <a:off x="-7382662" y="4033266"/>
            <a:ext cx="8630182" cy="4402178"/>
            <a:chOff x="10709724" y="9304811"/>
            <a:chExt cx="8630182" cy="4402178"/>
          </a:xfrm>
        </p:grpSpPr>
        <p:sp>
          <p:nvSpPr>
            <p:cNvPr id="21" name="Rectangle: Rounded Corners 20">
              <a:extLst>
                <a:ext uri="{FF2B5EF4-FFF2-40B4-BE49-F238E27FC236}">
                  <a16:creationId xmlns:a16="http://schemas.microsoft.com/office/drawing/2014/main" id="{F1F221AF-2069-4F6A-652C-01DB208493D5}"/>
                </a:ext>
              </a:extLst>
            </p:cNvPr>
            <p:cNvSpPr/>
            <p:nvPr/>
          </p:nvSpPr>
          <p:spPr>
            <a:xfrm>
              <a:off x="10709724" y="9304811"/>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INDOOR UPM LABORATORY</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Rockwell" panose="020606030202050204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20" name="Picture 4">
              <a:extLst>
                <a:ext uri="{FF2B5EF4-FFF2-40B4-BE49-F238E27FC236}">
                  <a16:creationId xmlns:a16="http://schemas.microsoft.com/office/drawing/2014/main" id="{C5D75F3A-5970-EA4F-BD7B-CC86FC0705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59326" y="9970708"/>
              <a:ext cx="2251718" cy="3002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a:extLst>
                <a:ext uri="{FF2B5EF4-FFF2-40B4-BE49-F238E27FC236}">
                  <a16:creationId xmlns:a16="http://schemas.microsoft.com/office/drawing/2014/main" id="{73D1F270-52D3-567C-1F73-E0B814CA89C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b="18706"/>
            <a:stretch>
              <a:fillRect/>
            </a:stretch>
          </p:blipFill>
          <p:spPr bwMode="auto">
            <a:xfrm>
              <a:off x="10981502" y="9822583"/>
              <a:ext cx="2683813" cy="164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 descr="A metal frame with metal rods&#10;&#10;Description automatically generated with medium confidence">
              <a:extLst>
                <a:ext uri="{FF2B5EF4-FFF2-40B4-BE49-F238E27FC236}">
                  <a16:creationId xmlns:a16="http://schemas.microsoft.com/office/drawing/2014/main" id="{2D25F100-4806-8DB2-DE65-C88BD5783CB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b="8765"/>
            <a:stretch>
              <a:fillRect/>
            </a:stretch>
          </p:blipFill>
          <p:spPr bwMode="auto">
            <a:xfrm>
              <a:off x="13723203" y="9822583"/>
              <a:ext cx="2460072" cy="16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a:extLst>
                <a:ext uri="{FF2B5EF4-FFF2-40B4-BE49-F238E27FC236}">
                  <a16:creationId xmlns:a16="http://schemas.microsoft.com/office/drawing/2014/main" id="{AD4FA83A-098E-B5E0-4866-1ED3401711A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67240" y="11643580"/>
              <a:ext cx="2155963" cy="195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22.png" descr="A close-up of a person working on a machine&#10;&#10;Description automatically generated">
              <a:extLst>
                <a:ext uri="{FF2B5EF4-FFF2-40B4-BE49-F238E27FC236}">
                  <a16:creationId xmlns:a16="http://schemas.microsoft.com/office/drawing/2014/main" id="{98635211-806D-1DF6-F3D5-455A1CA3FC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65651" t="5341"/>
            <a:stretch>
              <a:fillRect/>
            </a:stretch>
          </p:blipFill>
          <p:spPr bwMode="auto">
            <a:xfrm>
              <a:off x="14253570" y="11556244"/>
              <a:ext cx="1779728" cy="197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Rounded Corners 4">
            <a:extLst>
              <a:ext uri="{FF2B5EF4-FFF2-40B4-BE49-F238E27FC236}">
                <a16:creationId xmlns:a16="http://schemas.microsoft.com/office/drawing/2014/main" id="{42A24E12-E276-79FB-60D8-260E1B0B17EF}"/>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4" name="Picture 13">
            <a:extLst>
              <a:ext uri="{FF2B5EF4-FFF2-40B4-BE49-F238E27FC236}">
                <a16:creationId xmlns:a16="http://schemas.microsoft.com/office/drawing/2014/main" id="{FB789D2B-6302-9559-DFDF-F6E571772728}"/>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18475749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178478" y="5797366"/>
            <a:ext cx="583503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5655" y="579736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3D0025BA-FB07-A630-6F7E-E99FA788E403}"/>
              </a:ext>
            </a:extLst>
          </p:cNvPr>
          <p:cNvSpPr/>
          <p:nvPr/>
        </p:nvSpPr>
        <p:spPr>
          <a:xfrm>
            <a:off x="-7282321" y="4527342"/>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UAV SPECIFICATION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Hexacopter UAV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Rockwell" panose="02060603020205020403" pitchFamily="18" charset="0"/>
                <a:ea typeface="+mn-ea"/>
                <a:cs typeface="+mn-cs"/>
              </a:rPr>
              <a:t>Advansia</a:t>
            </a: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 A1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Maximum Payload,16 Liter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grpSp>
        <p:nvGrpSpPr>
          <p:cNvPr id="4" name="Group 3">
            <a:extLst>
              <a:ext uri="{FF2B5EF4-FFF2-40B4-BE49-F238E27FC236}">
                <a16:creationId xmlns:a16="http://schemas.microsoft.com/office/drawing/2014/main" id="{72CDDBC1-CD19-BFE5-5229-E244757AC2CE}"/>
              </a:ext>
            </a:extLst>
          </p:cNvPr>
          <p:cNvGrpSpPr/>
          <p:nvPr/>
        </p:nvGrpSpPr>
        <p:grpSpPr>
          <a:xfrm>
            <a:off x="-7182424" y="9334243"/>
            <a:ext cx="8630182" cy="4402178"/>
            <a:chOff x="1721504" y="1162530"/>
            <a:chExt cx="8630182" cy="4402178"/>
          </a:xfrm>
        </p:grpSpPr>
        <p:sp>
          <p:nvSpPr>
            <p:cNvPr id="22" name="Rectangle: Rounded Corners 21">
              <a:extLst>
                <a:ext uri="{FF2B5EF4-FFF2-40B4-BE49-F238E27FC236}">
                  <a16:creationId xmlns:a16="http://schemas.microsoft.com/office/drawing/2014/main" id="{01857F3B-2726-9BD0-DB0E-4C964BF6079B}"/>
                </a:ext>
              </a:extLst>
            </p:cNvPr>
            <p:cNvSpPr/>
            <p:nvPr/>
          </p:nvSpPr>
          <p:spPr>
            <a:xfrm>
              <a:off x="1721504" y="1162530"/>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LABORATORY SETUP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8" name="Picture 4">
              <a:extLst>
                <a:ext uri="{FF2B5EF4-FFF2-40B4-BE49-F238E27FC236}">
                  <a16:creationId xmlns:a16="http://schemas.microsoft.com/office/drawing/2014/main" id="{74385F25-305C-DF34-1973-88103FFFE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5381" y="1714563"/>
              <a:ext cx="3313530" cy="371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a:extLst>
                <a:ext uri="{FF2B5EF4-FFF2-40B4-BE49-F238E27FC236}">
                  <a16:creationId xmlns:a16="http://schemas.microsoft.com/office/drawing/2014/main" id="{CAD2499D-0379-78DC-4936-E2FDBE801F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7373" y="1293292"/>
              <a:ext cx="4038600" cy="388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 29">
            <a:extLst>
              <a:ext uri="{FF2B5EF4-FFF2-40B4-BE49-F238E27FC236}">
                <a16:creationId xmlns:a16="http://schemas.microsoft.com/office/drawing/2014/main" id="{1AFD7B4A-EFD8-78F6-02C1-9B6DCF1FD778}"/>
              </a:ext>
            </a:extLst>
          </p:cNvPr>
          <p:cNvGrpSpPr/>
          <p:nvPr/>
        </p:nvGrpSpPr>
        <p:grpSpPr>
          <a:xfrm>
            <a:off x="1668040" y="12329278"/>
            <a:ext cx="8630182" cy="4402178"/>
            <a:chOff x="-7385335" y="4407483"/>
            <a:chExt cx="8630182" cy="4402178"/>
          </a:xfrm>
        </p:grpSpPr>
        <p:sp>
          <p:nvSpPr>
            <p:cNvPr id="23" name="Rectangle: Rounded Corners 22">
              <a:extLst>
                <a:ext uri="{FF2B5EF4-FFF2-40B4-BE49-F238E27FC236}">
                  <a16:creationId xmlns:a16="http://schemas.microsoft.com/office/drawing/2014/main" id="{5CB3A598-9C8E-0C15-240F-A25046306B40}"/>
                </a:ext>
              </a:extLst>
            </p:cNvPr>
            <p:cNvSpPr/>
            <p:nvPr/>
          </p:nvSpPr>
          <p:spPr>
            <a:xfrm>
              <a:off x="-7385335" y="4407483"/>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BARRIER CONSTRUCTION</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Plywood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Stainless steel hollow square 1” x 1”</a:t>
              </a: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1" name="Picture 3">
              <a:extLst>
                <a:ext uri="{FF2B5EF4-FFF2-40B4-BE49-F238E27FC236}">
                  <a16:creationId xmlns:a16="http://schemas.microsoft.com/office/drawing/2014/main" id="{D79FD362-E576-5699-3C51-D5BB0412B4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6543" y="5842399"/>
              <a:ext cx="29972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a:extLst>
                <a:ext uri="{FF2B5EF4-FFF2-40B4-BE49-F238E27FC236}">
                  <a16:creationId xmlns:a16="http://schemas.microsoft.com/office/drawing/2014/main" id="{DA66AEF1-E067-F531-E04B-FA73F9E2EA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43" y="5880499"/>
              <a:ext cx="27813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1" name="Group 30">
            <a:extLst>
              <a:ext uri="{FF2B5EF4-FFF2-40B4-BE49-F238E27FC236}">
                <a16:creationId xmlns:a16="http://schemas.microsoft.com/office/drawing/2014/main" id="{F9BF3B27-93FF-D80A-7419-A13AD0FE5928}"/>
              </a:ext>
            </a:extLst>
          </p:cNvPr>
          <p:cNvGrpSpPr/>
          <p:nvPr/>
        </p:nvGrpSpPr>
        <p:grpSpPr>
          <a:xfrm>
            <a:off x="10642213" y="9655115"/>
            <a:ext cx="8630182" cy="4402178"/>
            <a:chOff x="-7361328" y="9197474"/>
            <a:chExt cx="8630182" cy="4402178"/>
          </a:xfrm>
        </p:grpSpPr>
        <p:sp>
          <p:nvSpPr>
            <p:cNvPr id="25" name="Rectangle: Rounded Corners 24">
              <a:extLst>
                <a:ext uri="{FF2B5EF4-FFF2-40B4-BE49-F238E27FC236}">
                  <a16:creationId xmlns:a16="http://schemas.microsoft.com/office/drawing/2014/main" id="{D7BD3F54-E493-F472-9B5F-13ED6CC026E6}"/>
                </a:ext>
              </a:extLst>
            </p:cNvPr>
            <p:cNvSpPr/>
            <p:nvPr/>
          </p:nvSpPr>
          <p:spPr>
            <a:xfrm>
              <a:off x="-7361328" y="9197474"/>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ARTIFICIAL WIND</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6" name="Picture 3">
              <a:extLst>
                <a:ext uri="{FF2B5EF4-FFF2-40B4-BE49-F238E27FC236}">
                  <a16:creationId xmlns:a16="http://schemas.microsoft.com/office/drawing/2014/main" id="{B9A68C00-4B05-7D11-B9DC-9D1F924829A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0124" y="9992243"/>
              <a:ext cx="266700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a:extLst>
                <a:ext uri="{FF2B5EF4-FFF2-40B4-BE49-F238E27FC236}">
                  <a16:creationId xmlns:a16="http://schemas.microsoft.com/office/drawing/2014/main" id="{8D0E391B-7CD9-55AC-B989-5BC48F1030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2732" r="6953"/>
            <a:stretch>
              <a:fillRect/>
            </a:stretch>
          </p:blipFill>
          <p:spPr bwMode="auto">
            <a:xfrm>
              <a:off x="-4068636" y="10449443"/>
              <a:ext cx="5065712"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roup 32">
            <a:extLst>
              <a:ext uri="{FF2B5EF4-FFF2-40B4-BE49-F238E27FC236}">
                <a16:creationId xmlns:a16="http://schemas.microsoft.com/office/drawing/2014/main" id="{2A0DEE6E-E335-A75A-9E8E-4B732C1F48F3}"/>
              </a:ext>
            </a:extLst>
          </p:cNvPr>
          <p:cNvGrpSpPr/>
          <p:nvPr/>
        </p:nvGrpSpPr>
        <p:grpSpPr>
          <a:xfrm>
            <a:off x="10528075" y="4521637"/>
            <a:ext cx="8630182" cy="4402178"/>
            <a:chOff x="1674198" y="11472029"/>
            <a:chExt cx="8630182" cy="4402178"/>
          </a:xfrm>
        </p:grpSpPr>
        <p:sp>
          <p:nvSpPr>
            <p:cNvPr id="24" name="Rectangle: Rounded Corners 23">
              <a:extLst>
                <a:ext uri="{FF2B5EF4-FFF2-40B4-BE49-F238E27FC236}">
                  <a16:creationId xmlns:a16="http://schemas.microsoft.com/office/drawing/2014/main" id="{2359709B-1D8E-851F-EE2C-11E891FBE6C0}"/>
                </a:ext>
              </a:extLst>
            </p:cNvPr>
            <p:cNvSpPr/>
            <p:nvPr/>
          </p:nvSpPr>
          <p:spPr>
            <a:xfrm>
              <a:off x="1674198" y="11472029"/>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rPr>
                <a:t>SAMPLING POINT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prstClr val="black"/>
                  </a:solidFill>
                  <a:latin typeface="Rockwell" panose="02060603020205020403" pitchFamily="18" charset="0"/>
                </a:rPr>
                <a:t>Sampling point at 1m x 1m grid</a:t>
              </a: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b="1"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18" name="image5.png">
              <a:extLst>
                <a:ext uri="{FF2B5EF4-FFF2-40B4-BE49-F238E27FC236}">
                  <a16:creationId xmlns:a16="http://schemas.microsoft.com/office/drawing/2014/main" id="{33B7B3E7-C8CD-9DE7-D0E2-B738412BDC3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50755"/>
            <a:stretch>
              <a:fillRect/>
            </a:stretch>
          </p:blipFill>
          <p:spPr bwMode="auto">
            <a:xfrm>
              <a:off x="1721504" y="12497985"/>
              <a:ext cx="4584289" cy="281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 descr="A diagram of a blue object with a blue circle&#10;&#10;Description automatically generated with medium confidence">
              <a:extLst>
                <a:ext uri="{FF2B5EF4-FFF2-40B4-BE49-F238E27FC236}">
                  <a16:creationId xmlns:a16="http://schemas.microsoft.com/office/drawing/2014/main" id="{5B2D05F9-884B-0B5C-F385-164D7141264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21712" t="18425" r="20140" b="47778"/>
            <a:stretch>
              <a:fillRect/>
            </a:stretch>
          </p:blipFill>
          <p:spPr bwMode="auto">
            <a:xfrm>
              <a:off x="5823550" y="12265975"/>
              <a:ext cx="3986246" cy="3278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2" name="Group 31">
            <a:extLst>
              <a:ext uri="{FF2B5EF4-FFF2-40B4-BE49-F238E27FC236}">
                <a16:creationId xmlns:a16="http://schemas.microsoft.com/office/drawing/2014/main" id="{D5693FA9-0209-C992-9F87-E9FD009F6F8C}"/>
              </a:ext>
            </a:extLst>
          </p:cNvPr>
          <p:cNvGrpSpPr/>
          <p:nvPr/>
        </p:nvGrpSpPr>
        <p:grpSpPr>
          <a:xfrm>
            <a:off x="1663925" y="1290870"/>
            <a:ext cx="8630182" cy="4402178"/>
            <a:chOff x="10709724" y="9304811"/>
            <a:chExt cx="8630182" cy="4402178"/>
          </a:xfrm>
        </p:grpSpPr>
        <p:sp>
          <p:nvSpPr>
            <p:cNvPr id="21" name="Rectangle: Rounded Corners 20">
              <a:extLst>
                <a:ext uri="{FF2B5EF4-FFF2-40B4-BE49-F238E27FC236}">
                  <a16:creationId xmlns:a16="http://schemas.microsoft.com/office/drawing/2014/main" id="{F1F221AF-2069-4F6A-652C-01DB208493D5}"/>
                </a:ext>
              </a:extLst>
            </p:cNvPr>
            <p:cNvSpPr/>
            <p:nvPr/>
          </p:nvSpPr>
          <p:spPr>
            <a:xfrm>
              <a:off x="10709724" y="9304811"/>
              <a:ext cx="8630182" cy="440217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Rockwell" panose="02060603020205020403" pitchFamily="18" charset="0"/>
                </a:rPr>
                <a:t>INDOOR UPM LABORATORY</a:t>
              </a:r>
              <a:endParaRPr kumimoji="0" lang="en-US" sz="24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Rockwell" panose="020606030202050204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prstClr val="black"/>
                </a:solidFill>
                <a:latin typeface="Rockwell" panose="02060603020205020403"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MY" sz="1800" b="0" i="0" u="none" strike="noStrike" kern="1200" cap="none" spc="0" normalizeH="0" baseline="0" noProof="0" dirty="0">
                <a:ln>
                  <a:noFill/>
                </a:ln>
                <a:solidFill>
                  <a:prstClr val="black"/>
                </a:solidFill>
                <a:effectLst/>
                <a:uLnTx/>
                <a:uFillTx/>
                <a:latin typeface="Rockwell" panose="02060603020205020403" pitchFamily="18" charset="0"/>
                <a:ea typeface="+mn-ea"/>
                <a:cs typeface="+mn-cs"/>
              </a:endParaRPr>
            </a:p>
          </p:txBody>
        </p:sp>
        <p:pic>
          <p:nvPicPr>
            <p:cNvPr id="20" name="Picture 4">
              <a:extLst>
                <a:ext uri="{FF2B5EF4-FFF2-40B4-BE49-F238E27FC236}">
                  <a16:creationId xmlns:a16="http://schemas.microsoft.com/office/drawing/2014/main" id="{C5D75F3A-5970-EA4F-BD7B-CC86FC0705D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59326" y="9970708"/>
              <a:ext cx="2251718" cy="3002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a:extLst>
                <a:ext uri="{FF2B5EF4-FFF2-40B4-BE49-F238E27FC236}">
                  <a16:creationId xmlns:a16="http://schemas.microsoft.com/office/drawing/2014/main" id="{73D1F270-52D3-567C-1F73-E0B814CA89C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b="18706"/>
            <a:stretch>
              <a:fillRect/>
            </a:stretch>
          </p:blipFill>
          <p:spPr bwMode="auto">
            <a:xfrm>
              <a:off x="10981502" y="9822583"/>
              <a:ext cx="2683813" cy="1649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 descr="A metal frame with metal rods&#10;&#10;Description automatically generated with medium confidence">
              <a:extLst>
                <a:ext uri="{FF2B5EF4-FFF2-40B4-BE49-F238E27FC236}">
                  <a16:creationId xmlns:a16="http://schemas.microsoft.com/office/drawing/2014/main" id="{2D25F100-4806-8DB2-DE65-C88BD5783CB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b="8765"/>
            <a:stretch>
              <a:fillRect/>
            </a:stretch>
          </p:blipFill>
          <p:spPr bwMode="auto">
            <a:xfrm>
              <a:off x="13723203" y="9822583"/>
              <a:ext cx="2460072" cy="168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a:extLst>
                <a:ext uri="{FF2B5EF4-FFF2-40B4-BE49-F238E27FC236}">
                  <a16:creationId xmlns:a16="http://schemas.microsoft.com/office/drawing/2014/main" id="{AD4FA83A-098E-B5E0-4866-1ED3401711A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67240" y="11643580"/>
              <a:ext cx="2155963" cy="195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22.png" descr="A close-up of a person working on a machine&#10;&#10;Description automatically generated">
              <a:extLst>
                <a:ext uri="{FF2B5EF4-FFF2-40B4-BE49-F238E27FC236}">
                  <a16:creationId xmlns:a16="http://schemas.microsoft.com/office/drawing/2014/main" id="{98635211-806D-1DF6-F3D5-455A1CA3FC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65651" t="5341"/>
            <a:stretch>
              <a:fillRect/>
            </a:stretch>
          </p:blipFill>
          <p:spPr bwMode="auto">
            <a:xfrm>
              <a:off x="14253570" y="11556244"/>
              <a:ext cx="1779728" cy="1970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Rounded Corners 4">
            <a:extLst>
              <a:ext uri="{FF2B5EF4-FFF2-40B4-BE49-F238E27FC236}">
                <a16:creationId xmlns:a16="http://schemas.microsoft.com/office/drawing/2014/main" id="{7DABEEBD-6AEC-A5B2-0748-0FC7D7368140}"/>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4" name="Picture 13">
            <a:extLst>
              <a:ext uri="{FF2B5EF4-FFF2-40B4-BE49-F238E27FC236}">
                <a16:creationId xmlns:a16="http://schemas.microsoft.com/office/drawing/2014/main" id="{ADA188B3-48A1-5AF6-73D7-9C3E73331624}"/>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15936804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one flying over a field&#10;&#10;Description automatically generated">
            <a:extLst>
              <a:ext uri="{FF2B5EF4-FFF2-40B4-BE49-F238E27FC236}">
                <a16:creationId xmlns:a16="http://schemas.microsoft.com/office/drawing/2014/main" id="{06126FE6-9F50-EAEE-8B90-087BE45E5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23" y="18390"/>
            <a:ext cx="12179077" cy="6839610"/>
          </a:xfrm>
          <a:prstGeom prst="rect">
            <a:avLst/>
          </a:prstGeom>
          <a:effectLst>
            <a:outerShdw blurRad="50800" dist="50800" dir="5400000" algn="ctr" rotWithShape="0">
              <a:schemeClr val="tx1"/>
            </a:outerShdw>
          </a:effectLst>
        </p:spPr>
      </p:pic>
      <p:sp>
        <p:nvSpPr>
          <p:cNvPr id="5" name="Rectangle 4">
            <a:extLst>
              <a:ext uri="{FF2B5EF4-FFF2-40B4-BE49-F238E27FC236}">
                <a16:creationId xmlns:a16="http://schemas.microsoft.com/office/drawing/2014/main" id="{60FDC5DD-D26A-3D10-8AD0-C7DFE42D6F6C}"/>
              </a:ext>
            </a:extLst>
          </p:cNvPr>
          <p:cNvSpPr/>
          <p:nvPr/>
        </p:nvSpPr>
        <p:spPr>
          <a:xfrm>
            <a:off x="-15766" y="-15766"/>
            <a:ext cx="12192000" cy="6858000"/>
          </a:xfrm>
          <a:prstGeom prst="rect">
            <a:avLst/>
          </a:prstGeom>
          <a:solidFill>
            <a:schemeClr val="tx1">
              <a:alpha val="7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4" name="Oval 3">
            <a:extLst>
              <a:ext uri="{FF2B5EF4-FFF2-40B4-BE49-F238E27FC236}">
                <a16:creationId xmlns:a16="http://schemas.microsoft.com/office/drawing/2014/main" id="{95931CF9-41E5-14FB-829F-EA95ED8C6509}"/>
              </a:ext>
            </a:extLst>
          </p:cNvPr>
          <p:cNvSpPr/>
          <p:nvPr/>
        </p:nvSpPr>
        <p:spPr>
          <a:xfrm>
            <a:off x="-438807" y="1461929"/>
            <a:ext cx="3988676" cy="390984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7" name="Picture 16">
            <a:extLst>
              <a:ext uri="{FF2B5EF4-FFF2-40B4-BE49-F238E27FC236}">
                <a16:creationId xmlns:a16="http://schemas.microsoft.com/office/drawing/2014/main" id="{AC2EB5AD-938F-434B-4C06-549211AAAB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9130" y="2301153"/>
            <a:ext cx="3718999" cy="2231399"/>
          </a:xfrm>
          <a:prstGeom prst="rect">
            <a:avLst/>
          </a:prstGeom>
        </p:spPr>
      </p:pic>
      <p:sp>
        <p:nvSpPr>
          <p:cNvPr id="6" name="Rectangle: Top Corners Rounded 5">
            <a:extLst>
              <a:ext uri="{FF2B5EF4-FFF2-40B4-BE49-F238E27FC236}">
                <a16:creationId xmlns:a16="http://schemas.microsoft.com/office/drawing/2014/main" id="{EAA635FB-DCD2-BE2F-4FC7-E352BC1C641D}"/>
              </a:ext>
            </a:extLst>
          </p:cNvPr>
          <p:cNvSpPr/>
          <p:nvPr/>
        </p:nvSpPr>
        <p:spPr>
          <a:xfrm rot="16200000">
            <a:off x="5294104" y="-691676"/>
            <a:ext cx="5407572" cy="8356688"/>
          </a:xfrm>
          <a:prstGeom prst="round2SameRect">
            <a:avLst/>
          </a:prstGeom>
          <a:solidFill>
            <a:srgbClr val="C80000"/>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TextBox 2">
            <a:extLst>
              <a:ext uri="{FF2B5EF4-FFF2-40B4-BE49-F238E27FC236}">
                <a16:creationId xmlns:a16="http://schemas.microsoft.com/office/drawing/2014/main" id="{E148ED7C-6AB6-D8F8-EBB4-F7D5E4879841}"/>
              </a:ext>
            </a:extLst>
          </p:cNvPr>
          <p:cNvSpPr txBox="1">
            <a:spLocks noChangeArrowheads="1"/>
          </p:cNvSpPr>
          <p:nvPr/>
        </p:nvSpPr>
        <p:spPr bwMode="auto">
          <a:xfrm>
            <a:off x="4263088" y="1907540"/>
            <a:ext cx="78568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fontAlgn="base" hangingPunct="0">
              <a:spcBef>
                <a:spcPct val="0"/>
              </a:spcBef>
              <a:spcAft>
                <a:spcPct val="0"/>
              </a:spcAft>
              <a:buFontTx/>
              <a:buNone/>
            </a:pPr>
            <a:r>
              <a:rPr lang="en-US" altLang="en-US" sz="4000" b="1" dirty="0">
                <a:solidFill>
                  <a:schemeClr val="bg2"/>
                </a:solidFill>
                <a:latin typeface="Rockwell" panose="02060603020205020403" pitchFamily="18" charset="0"/>
                <a:ea typeface="Calibri" panose="020F0502020204030204" pitchFamily="34" charset="0"/>
                <a:cs typeface="Calibri" panose="020F0502020204030204" pitchFamily="34" charset="0"/>
              </a:rPr>
              <a:t>PREDICTION OF UAV SPRAYING DRIFT IN INDOOR UAV LABORATORY, UPM</a:t>
            </a:r>
            <a:endParaRPr lang="en-MY" altLang="en-US" sz="4000" b="1" dirty="0">
              <a:solidFill>
                <a:schemeClr val="bg2"/>
              </a:solidFill>
              <a:latin typeface="Rockwell" panose="02060603020205020403" pitchFamily="18" charset="0"/>
              <a:ea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29EDF38-9673-ADD9-0F4B-02CB81E72ADA}"/>
              </a:ext>
            </a:extLst>
          </p:cNvPr>
          <p:cNvSpPr/>
          <p:nvPr/>
        </p:nvSpPr>
        <p:spPr>
          <a:xfrm>
            <a:off x="4678417" y="4228777"/>
            <a:ext cx="7029450" cy="1687706"/>
          </a:xfrm>
          <a:prstGeom prst="rect">
            <a:avLst/>
          </a:prstGeom>
        </p:spPr>
        <p:txBody>
          <a:bodyPr wrap="square">
            <a:spAutoFit/>
          </a:bodyPr>
          <a:lstStyle/>
          <a:p>
            <a:pPr algn="ctr" defTabSz="457200">
              <a:lnSpc>
                <a:spcPct val="150000"/>
              </a:lnSpc>
              <a:defRPr/>
            </a:pPr>
            <a:r>
              <a:rPr lang="en-US" sz="2400" b="1" dirty="0">
                <a:solidFill>
                  <a:schemeClr val="bg1"/>
                </a:solidFill>
                <a:latin typeface="Rockwell" panose="02060603020205020403" pitchFamily="18" charset="0"/>
                <a:cs typeface="Arial" panose="020B0604020202020204" pitchFamily="34" charset="0"/>
              </a:rPr>
              <a:t>Presented by: AZMEER BIN AHMAD SHUKRI</a:t>
            </a:r>
          </a:p>
          <a:p>
            <a:pPr algn="ctr" defTabSz="457200">
              <a:lnSpc>
                <a:spcPct val="150000"/>
              </a:lnSpc>
              <a:defRPr/>
            </a:pPr>
            <a:r>
              <a:rPr lang="en-US" sz="2400" b="1" dirty="0">
                <a:solidFill>
                  <a:schemeClr val="bg1"/>
                </a:solidFill>
                <a:latin typeface="Rockwell" panose="02060603020205020403" pitchFamily="18" charset="0"/>
                <a:cs typeface="Arial" panose="020B0604020202020204" pitchFamily="34" charset="0"/>
              </a:rPr>
              <a:t>Supervisor: TS. DR. ANAS BIN MOHD MUSTAFAH</a:t>
            </a:r>
          </a:p>
        </p:txBody>
      </p:sp>
      <p:sp>
        <p:nvSpPr>
          <p:cNvPr id="9" name="Rectangle: Rounded Corners 8">
            <a:extLst>
              <a:ext uri="{FF2B5EF4-FFF2-40B4-BE49-F238E27FC236}">
                <a16:creationId xmlns:a16="http://schemas.microsoft.com/office/drawing/2014/main" id="{34025DB1-5E49-6EBC-967B-946AC74BADF7}"/>
              </a:ext>
            </a:extLst>
          </p:cNvPr>
          <p:cNvSpPr/>
          <p:nvPr/>
        </p:nvSpPr>
        <p:spPr>
          <a:xfrm>
            <a:off x="208552" y="7292273"/>
            <a:ext cx="3142753" cy="4184649"/>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660770E8-5BEE-5319-899A-A7468B83536D}"/>
              </a:ext>
            </a:extLst>
          </p:cNvPr>
          <p:cNvSpPr txBox="1"/>
          <p:nvPr/>
        </p:nvSpPr>
        <p:spPr>
          <a:xfrm>
            <a:off x="-32084" y="6769053"/>
            <a:ext cx="3637755"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INTRODUCTION</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9CA47DA-205B-D639-EC18-89C4FD9367FC}"/>
              </a:ext>
            </a:extLst>
          </p:cNvPr>
          <p:cNvSpPr txBox="1"/>
          <p:nvPr/>
        </p:nvSpPr>
        <p:spPr>
          <a:xfrm>
            <a:off x="3456245" y="7240586"/>
            <a:ext cx="3637754"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METHODOLOGY</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84C58C0-DCB3-B5D1-E145-22F0E3EC0948}"/>
              </a:ext>
            </a:extLst>
          </p:cNvPr>
          <p:cNvSpPr txBox="1"/>
          <p:nvPr/>
        </p:nvSpPr>
        <p:spPr>
          <a:xfrm>
            <a:off x="6905297" y="7502196"/>
            <a:ext cx="2023829"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RESULT</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823CA0F1-7700-D2CC-D11F-F8D73175AD4B}"/>
              </a:ext>
            </a:extLst>
          </p:cNvPr>
          <p:cNvSpPr txBox="1"/>
          <p:nvPr/>
        </p:nvSpPr>
        <p:spPr>
          <a:xfrm>
            <a:off x="8770147" y="7763806"/>
            <a:ext cx="3637754"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CONCLUSION</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1E6B4E07-CAF0-2BB7-54EE-EB14F5D3F62D}"/>
              </a:ext>
            </a:extLst>
          </p:cNvPr>
          <p:cNvSpPr/>
          <p:nvPr/>
        </p:nvSpPr>
        <p:spPr>
          <a:xfrm>
            <a:off x="3525434" y="7712120"/>
            <a:ext cx="3142753" cy="3713115"/>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5" name="Rectangle: Rounded Corners 14">
            <a:extLst>
              <a:ext uri="{FF2B5EF4-FFF2-40B4-BE49-F238E27FC236}">
                <a16:creationId xmlns:a16="http://schemas.microsoft.com/office/drawing/2014/main" id="{247938B8-CC3D-E2C9-DF57-05E756BE9F7A}"/>
              </a:ext>
            </a:extLst>
          </p:cNvPr>
          <p:cNvSpPr/>
          <p:nvPr/>
        </p:nvSpPr>
        <p:spPr>
          <a:xfrm>
            <a:off x="6737376" y="7979238"/>
            <a:ext cx="2160259" cy="3445997"/>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Rectangle: Rounded Corners 15">
            <a:extLst>
              <a:ext uri="{FF2B5EF4-FFF2-40B4-BE49-F238E27FC236}">
                <a16:creationId xmlns:a16="http://schemas.microsoft.com/office/drawing/2014/main" id="{045D025A-8DA2-6D77-AD70-415E633E4A39}"/>
              </a:ext>
            </a:extLst>
          </p:cNvPr>
          <p:cNvSpPr/>
          <p:nvPr/>
        </p:nvSpPr>
        <p:spPr>
          <a:xfrm>
            <a:off x="8977146" y="8287026"/>
            <a:ext cx="3142753" cy="3138209"/>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8" name="TextBox 17">
            <a:extLst>
              <a:ext uri="{FF2B5EF4-FFF2-40B4-BE49-F238E27FC236}">
                <a16:creationId xmlns:a16="http://schemas.microsoft.com/office/drawing/2014/main" id="{E4947116-B983-40CC-0FC2-31F75F8100A7}"/>
              </a:ext>
            </a:extLst>
          </p:cNvPr>
          <p:cNvSpPr txBox="1"/>
          <p:nvPr/>
        </p:nvSpPr>
        <p:spPr>
          <a:xfrm>
            <a:off x="177061" y="7689163"/>
            <a:ext cx="2940533" cy="3416320"/>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UAV spraying in Agriculture</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Importance of predicting spray drift.</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UPM laboratory study.</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Objective statement</a:t>
            </a:r>
            <a:endParaRPr lang="en-MY" sz="2400" dirty="0">
              <a:solidFill>
                <a:schemeClr val="bg1"/>
              </a:solidFill>
              <a:latin typeface="Rockwell" panose="02060603020205020403"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8B08B30-BA2F-802C-04B3-B6B09B6D9EDF}"/>
              </a:ext>
            </a:extLst>
          </p:cNvPr>
          <p:cNvSpPr txBox="1"/>
          <p:nvPr/>
        </p:nvSpPr>
        <p:spPr>
          <a:xfrm>
            <a:off x="3633051" y="8108627"/>
            <a:ext cx="2822579" cy="1200329"/>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Laboratory setup</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Data collection</a:t>
            </a:r>
          </a:p>
        </p:txBody>
      </p:sp>
      <p:sp>
        <p:nvSpPr>
          <p:cNvPr id="20" name="TextBox 19">
            <a:extLst>
              <a:ext uri="{FF2B5EF4-FFF2-40B4-BE49-F238E27FC236}">
                <a16:creationId xmlns:a16="http://schemas.microsoft.com/office/drawing/2014/main" id="{79288642-DEA2-491D-222D-51AA808D7EDB}"/>
              </a:ext>
            </a:extLst>
          </p:cNvPr>
          <p:cNvSpPr txBox="1"/>
          <p:nvPr/>
        </p:nvSpPr>
        <p:spPr>
          <a:xfrm>
            <a:off x="6557399" y="8627284"/>
            <a:ext cx="2380381" cy="1631216"/>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Rockwell" panose="02060603020205020403" pitchFamily="18" charset="0"/>
                <a:cs typeface="Times New Roman" panose="02020603050405020304" pitchFamily="18" charset="0"/>
              </a:rPr>
              <a:t>Findings</a:t>
            </a:r>
          </a:p>
          <a:p>
            <a:pPr marL="285750" indent="-285750" algn="ctr">
              <a:buFont typeface="Arial" panose="020B0604020202020204" pitchFamily="34" charset="0"/>
              <a:buChar char="•"/>
            </a:pPr>
            <a:r>
              <a:rPr lang="en-US" sz="2000" dirty="0">
                <a:solidFill>
                  <a:schemeClr val="bg1"/>
                </a:solidFill>
                <a:latin typeface="Rockwell" panose="02060603020205020403" pitchFamily="18" charset="0"/>
                <a:cs typeface="Times New Roman" panose="02020603050405020304" pitchFamily="18" charset="0"/>
              </a:rPr>
              <a:t>Meteorological factors that affect the spray drift</a:t>
            </a:r>
            <a:endParaRPr lang="en-MY" sz="2000" dirty="0">
              <a:solidFill>
                <a:schemeClr val="bg1"/>
              </a:solidFill>
              <a:latin typeface="Rockwell" panose="02060603020205020403"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4A3E5D52-CEC6-71D4-A7B5-8341E4CA92F4}"/>
              </a:ext>
            </a:extLst>
          </p:cNvPr>
          <p:cNvSpPr txBox="1"/>
          <p:nvPr/>
        </p:nvSpPr>
        <p:spPr>
          <a:xfrm>
            <a:off x="9259788" y="8917406"/>
            <a:ext cx="2554016" cy="1938992"/>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Future Work</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Implications for agricultural practices</a:t>
            </a:r>
            <a:endParaRPr lang="en-MY" sz="2400" dirty="0">
              <a:solidFill>
                <a:schemeClr val="bg1"/>
              </a:solidFill>
              <a:latin typeface="Rockwell" panose="02060603020205020403" pitchFamily="18" charset="0"/>
              <a:cs typeface="Times New Roman" panose="02020603050405020304" pitchFamily="18" charset="0"/>
            </a:endParaRPr>
          </a:p>
        </p:txBody>
      </p:sp>
    </p:spTree>
    <p:extLst>
      <p:ext uri="{BB962C8B-B14F-4D97-AF65-F5344CB8AC3E}">
        <p14:creationId xmlns:p14="http://schemas.microsoft.com/office/powerpoint/2010/main" val="3945630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16042"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4115868" y="204387"/>
            <a:ext cx="396025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5655" y="204388"/>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5" name="Oval 4">
            <a:extLst>
              <a:ext uri="{FF2B5EF4-FFF2-40B4-BE49-F238E27FC236}">
                <a16:creationId xmlns:a16="http://schemas.microsoft.com/office/drawing/2014/main" id="{64F77E5E-D7CD-997C-CB7E-F3E9AD7C7A08}"/>
              </a:ext>
            </a:extLst>
          </p:cNvPr>
          <p:cNvSpPr/>
          <p:nvPr/>
        </p:nvSpPr>
        <p:spPr>
          <a:xfrm>
            <a:off x="5525004" y="1042237"/>
            <a:ext cx="1304468" cy="588036"/>
          </a:xfrm>
          <a:prstGeom prst="ellipse">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Start</a:t>
            </a:r>
            <a:endParaRPr lang="en-MY" b="1" dirty="0">
              <a:solidFill>
                <a:schemeClr val="tx1"/>
              </a:solidFill>
              <a:latin typeface="Rockwell" panose="02060603020205020403" pitchFamily="18" charset="0"/>
            </a:endParaRPr>
          </a:p>
        </p:txBody>
      </p:sp>
      <p:sp>
        <p:nvSpPr>
          <p:cNvPr id="14" name="Oval 13">
            <a:extLst>
              <a:ext uri="{FF2B5EF4-FFF2-40B4-BE49-F238E27FC236}">
                <a16:creationId xmlns:a16="http://schemas.microsoft.com/office/drawing/2014/main" id="{EEDDC734-65B6-8007-F1C1-BE2930AD9B19}"/>
              </a:ext>
            </a:extLst>
          </p:cNvPr>
          <p:cNvSpPr/>
          <p:nvPr/>
        </p:nvSpPr>
        <p:spPr>
          <a:xfrm>
            <a:off x="5617213" y="6300394"/>
            <a:ext cx="1100386" cy="561686"/>
          </a:xfrm>
          <a:prstGeom prst="ellipse">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End</a:t>
            </a:r>
            <a:endParaRPr lang="en-MY" b="1" dirty="0">
              <a:solidFill>
                <a:schemeClr val="tx1"/>
              </a:solidFill>
              <a:latin typeface="Rockwell" panose="02060603020205020403" pitchFamily="18" charset="0"/>
            </a:endParaRPr>
          </a:p>
        </p:txBody>
      </p:sp>
      <p:cxnSp>
        <p:nvCxnSpPr>
          <p:cNvPr id="35" name="Straight Arrow Connector 34">
            <a:extLst>
              <a:ext uri="{FF2B5EF4-FFF2-40B4-BE49-F238E27FC236}">
                <a16:creationId xmlns:a16="http://schemas.microsoft.com/office/drawing/2014/main" id="{8ADEA1DA-D40A-4ACE-1F51-A0B36543EC26}"/>
              </a:ext>
            </a:extLst>
          </p:cNvPr>
          <p:cNvCxnSpPr/>
          <p:nvPr/>
        </p:nvCxnSpPr>
        <p:spPr>
          <a:xfrm>
            <a:off x="6177238" y="1630273"/>
            <a:ext cx="0" cy="41709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6" name="Rectangle: Rounded Corners 35">
            <a:extLst>
              <a:ext uri="{FF2B5EF4-FFF2-40B4-BE49-F238E27FC236}">
                <a16:creationId xmlns:a16="http://schemas.microsoft.com/office/drawing/2014/main" id="{4EFBBD73-51C7-FEAD-E20D-5DD1CE67D16A}"/>
              </a:ext>
            </a:extLst>
          </p:cNvPr>
          <p:cNvSpPr/>
          <p:nvPr/>
        </p:nvSpPr>
        <p:spPr>
          <a:xfrm>
            <a:off x="3175655" y="2066569"/>
            <a:ext cx="6228141" cy="41709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Rockwell" panose="02060603020205020403" pitchFamily="18" charset="0"/>
              </a:rPr>
              <a:t>Setup barrier &amp; artificial wind (fans) around the platform</a:t>
            </a:r>
            <a:endParaRPr lang="en-MY" dirty="0">
              <a:solidFill>
                <a:schemeClr val="tx1"/>
              </a:solidFill>
              <a:latin typeface="Rockwell" panose="02060603020205020403" pitchFamily="18" charset="0"/>
            </a:endParaRPr>
          </a:p>
        </p:txBody>
      </p:sp>
      <p:sp>
        <p:nvSpPr>
          <p:cNvPr id="37" name="Rectangle: Rounded Corners 36">
            <a:extLst>
              <a:ext uri="{FF2B5EF4-FFF2-40B4-BE49-F238E27FC236}">
                <a16:creationId xmlns:a16="http://schemas.microsoft.com/office/drawing/2014/main" id="{0C3AE92A-3B30-4EAD-E403-47C1F9992491}"/>
              </a:ext>
            </a:extLst>
          </p:cNvPr>
          <p:cNvSpPr/>
          <p:nvPr/>
        </p:nvSpPr>
        <p:spPr>
          <a:xfrm>
            <a:off x="2966815" y="2897439"/>
            <a:ext cx="6644554" cy="41709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Rockwell" panose="02060603020205020403" pitchFamily="18" charset="0"/>
              </a:rPr>
              <a:t>Collect data of wind speed at 49 positions using anemometer</a:t>
            </a:r>
          </a:p>
        </p:txBody>
      </p:sp>
      <p:cxnSp>
        <p:nvCxnSpPr>
          <p:cNvPr id="38" name="Straight Arrow Connector 37">
            <a:extLst>
              <a:ext uri="{FF2B5EF4-FFF2-40B4-BE49-F238E27FC236}">
                <a16:creationId xmlns:a16="http://schemas.microsoft.com/office/drawing/2014/main" id="{9F5AA4AD-6FBB-0BE1-CF80-55EB65FC6939}"/>
              </a:ext>
            </a:extLst>
          </p:cNvPr>
          <p:cNvCxnSpPr/>
          <p:nvPr/>
        </p:nvCxnSpPr>
        <p:spPr>
          <a:xfrm>
            <a:off x="6170244" y="2483664"/>
            <a:ext cx="0" cy="41709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39" name="Rectangle: Rounded Corners 38">
            <a:extLst>
              <a:ext uri="{FF2B5EF4-FFF2-40B4-BE49-F238E27FC236}">
                <a16:creationId xmlns:a16="http://schemas.microsoft.com/office/drawing/2014/main" id="{80D95006-C2BE-B0C2-EEC3-EE9EF074F0BB}"/>
              </a:ext>
            </a:extLst>
          </p:cNvPr>
          <p:cNvSpPr/>
          <p:nvPr/>
        </p:nvSpPr>
        <p:spPr>
          <a:xfrm>
            <a:off x="3455276" y="3717500"/>
            <a:ext cx="5448771" cy="91352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Rockwell" panose="02060603020205020403" pitchFamily="18" charset="0"/>
              </a:rPr>
              <a:t>Setup:</a:t>
            </a:r>
          </a:p>
          <a:p>
            <a:pPr marL="342900" indent="-342900" algn="ctr">
              <a:buFont typeface="+mj-lt"/>
              <a:buAutoNum type="arabicPeriod"/>
            </a:pPr>
            <a:r>
              <a:rPr lang="en-US" dirty="0">
                <a:solidFill>
                  <a:schemeClr val="tx1"/>
                </a:solidFill>
                <a:latin typeface="Rockwell" panose="02060603020205020403" pitchFamily="18" charset="0"/>
              </a:rPr>
              <a:t> UAV at test rig</a:t>
            </a:r>
          </a:p>
          <a:p>
            <a:pPr marL="342900" indent="-342900" algn="ctr">
              <a:buFont typeface="+mj-lt"/>
              <a:buAutoNum type="arabicPeriod"/>
            </a:pPr>
            <a:r>
              <a:rPr lang="en-US" dirty="0">
                <a:solidFill>
                  <a:schemeClr val="tx1"/>
                </a:solidFill>
                <a:latin typeface="Rockwell" panose="02060603020205020403" pitchFamily="18" charset="0"/>
              </a:rPr>
              <a:t>49 pieces water sensitive papers on platform</a:t>
            </a:r>
          </a:p>
        </p:txBody>
      </p:sp>
      <p:cxnSp>
        <p:nvCxnSpPr>
          <p:cNvPr id="40" name="Straight Arrow Connector 39">
            <a:extLst>
              <a:ext uri="{FF2B5EF4-FFF2-40B4-BE49-F238E27FC236}">
                <a16:creationId xmlns:a16="http://schemas.microsoft.com/office/drawing/2014/main" id="{11B238AD-E774-9114-BF1C-EC5E331D93EC}"/>
              </a:ext>
            </a:extLst>
          </p:cNvPr>
          <p:cNvCxnSpPr/>
          <p:nvPr/>
        </p:nvCxnSpPr>
        <p:spPr>
          <a:xfrm>
            <a:off x="6178266" y="3309831"/>
            <a:ext cx="0" cy="41709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41" name="Rectangle: Rounded Corners 40">
            <a:extLst>
              <a:ext uri="{FF2B5EF4-FFF2-40B4-BE49-F238E27FC236}">
                <a16:creationId xmlns:a16="http://schemas.microsoft.com/office/drawing/2014/main" id="{F7D0F401-1E13-B12A-3E92-8386D94A01B9}"/>
              </a:ext>
            </a:extLst>
          </p:cNvPr>
          <p:cNvSpPr/>
          <p:nvPr/>
        </p:nvSpPr>
        <p:spPr>
          <a:xfrm>
            <a:off x="4602520" y="4984251"/>
            <a:ext cx="3129773" cy="41709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Rockwell" panose="02060603020205020403" pitchFamily="18" charset="0"/>
              </a:rPr>
              <a:t>Run UAV spraying test</a:t>
            </a:r>
          </a:p>
        </p:txBody>
      </p:sp>
      <p:cxnSp>
        <p:nvCxnSpPr>
          <p:cNvPr id="42" name="Straight Arrow Connector 41">
            <a:extLst>
              <a:ext uri="{FF2B5EF4-FFF2-40B4-BE49-F238E27FC236}">
                <a16:creationId xmlns:a16="http://schemas.microsoft.com/office/drawing/2014/main" id="{8E334D94-1607-DBAF-9A2A-A5C904B6FEA6}"/>
              </a:ext>
            </a:extLst>
          </p:cNvPr>
          <p:cNvCxnSpPr/>
          <p:nvPr/>
        </p:nvCxnSpPr>
        <p:spPr>
          <a:xfrm>
            <a:off x="6170246" y="4569129"/>
            <a:ext cx="0" cy="41709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7D1B315A-BC15-F4AD-1286-E6827864EBFB}"/>
              </a:ext>
            </a:extLst>
          </p:cNvPr>
          <p:cNvCxnSpPr/>
          <p:nvPr/>
        </p:nvCxnSpPr>
        <p:spPr>
          <a:xfrm>
            <a:off x="6178268" y="5234873"/>
            <a:ext cx="0" cy="41709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44" name="Rectangle: Rounded Corners 43">
            <a:extLst>
              <a:ext uri="{FF2B5EF4-FFF2-40B4-BE49-F238E27FC236}">
                <a16:creationId xmlns:a16="http://schemas.microsoft.com/office/drawing/2014/main" id="{230FC335-7E84-76D9-5FF4-8C5D6D3F3A12}"/>
              </a:ext>
            </a:extLst>
          </p:cNvPr>
          <p:cNvSpPr/>
          <p:nvPr/>
        </p:nvSpPr>
        <p:spPr>
          <a:xfrm>
            <a:off x="1427067" y="5633953"/>
            <a:ext cx="9513650" cy="41709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Rockwell" panose="02060603020205020403" pitchFamily="18" charset="0"/>
              </a:rPr>
              <a:t>Scan water sensitive papers using scanner and </a:t>
            </a:r>
            <a:r>
              <a:rPr lang="en-US" dirty="0" err="1">
                <a:solidFill>
                  <a:schemeClr val="tx1"/>
                </a:solidFill>
                <a:latin typeface="Rockwell" panose="02060603020205020403" pitchFamily="18" charset="0"/>
              </a:rPr>
              <a:t>analysed</a:t>
            </a:r>
            <a:r>
              <a:rPr lang="en-US" dirty="0">
                <a:solidFill>
                  <a:schemeClr val="tx1"/>
                </a:solidFill>
                <a:latin typeface="Rockwell" panose="02060603020205020403" pitchFamily="18" charset="0"/>
              </a:rPr>
              <a:t> using the </a:t>
            </a:r>
            <a:r>
              <a:rPr lang="en-US" dirty="0" err="1">
                <a:solidFill>
                  <a:schemeClr val="tx1"/>
                </a:solidFill>
                <a:latin typeface="Rockwell" panose="02060603020205020403" pitchFamily="18" charset="0"/>
              </a:rPr>
              <a:t>DepositScan</a:t>
            </a:r>
            <a:r>
              <a:rPr lang="en-US" dirty="0">
                <a:solidFill>
                  <a:schemeClr val="tx1"/>
                </a:solidFill>
                <a:latin typeface="Rockwell" panose="02060603020205020403" pitchFamily="18" charset="0"/>
              </a:rPr>
              <a:t> software</a:t>
            </a:r>
          </a:p>
        </p:txBody>
      </p:sp>
      <p:cxnSp>
        <p:nvCxnSpPr>
          <p:cNvPr id="45" name="Straight Arrow Connector 44">
            <a:extLst>
              <a:ext uri="{FF2B5EF4-FFF2-40B4-BE49-F238E27FC236}">
                <a16:creationId xmlns:a16="http://schemas.microsoft.com/office/drawing/2014/main" id="{77E43940-F7B9-6E5F-58E2-FCF3CBFACC3E}"/>
              </a:ext>
            </a:extLst>
          </p:cNvPr>
          <p:cNvCxnSpPr/>
          <p:nvPr/>
        </p:nvCxnSpPr>
        <p:spPr>
          <a:xfrm>
            <a:off x="6170248" y="5884575"/>
            <a:ext cx="0" cy="41709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50" name="Rectangle: Rounded Corners 49">
            <a:extLst>
              <a:ext uri="{FF2B5EF4-FFF2-40B4-BE49-F238E27FC236}">
                <a16:creationId xmlns:a16="http://schemas.microsoft.com/office/drawing/2014/main" id="{D3227209-E3F0-D642-E942-2DF821FD1D74}"/>
              </a:ext>
            </a:extLst>
          </p:cNvPr>
          <p:cNvSpPr/>
          <p:nvPr/>
        </p:nvSpPr>
        <p:spPr>
          <a:xfrm>
            <a:off x="9032530" y="4089028"/>
            <a:ext cx="2822577" cy="91352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Rockwell" panose="02060603020205020403" pitchFamily="18" charset="0"/>
              </a:rPr>
              <a:t>Repeat for different fan switch, flying height and  flying speed</a:t>
            </a:r>
          </a:p>
        </p:txBody>
      </p:sp>
      <p:cxnSp>
        <p:nvCxnSpPr>
          <p:cNvPr id="56" name="Connector: Elbow 55">
            <a:extLst>
              <a:ext uri="{FF2B5EF4-FFF2-40B4-BE49-F238E27FC236}">
                <a16:creationId xmlns:a16="http://schemas.microsoft.com/office/drawing/2014/main" id="{337A6C1B-7E3B-2974-3241-38243232A463}"/>
              </a:ext>
            </a:extLst>
          </p:cNvPr>
          <p:cNvCxnSpPr>
            <a:cxnSpLocks/>
            <a:stCxn id="50" idx="0"/>
          </p:cNvCxnSpPr>
          <p:nvPr/>
        </p:nvCxnSpPr>
        <p:spPr>
          <a:xfrm rot="16200000" flipV="1">
            <a:off x="9595420" y="3240628"/>
            <a:ext cx="157033" cy="1539767"/>
          </a:xfrm>
          <a:prstGeom prst="bentConnector2">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60" name="Connector: Elbow 59">
            <a:extLst>
              <a:ext uri="{FF2B5EF4-FFF2-40B4-BE49-F238E27FC236}">
                <a16:creationId xmlns:a16="http://schemas.microsoft.com/office/drawing/2014/main" id="{6F517DDD-CBC8-D722-E1E2-BE900233F4F9}"/>
              </a:ext>
            </a:extLst>
          </p:cNvPr>
          <p:cNvCxnSpPr>
            <a:stCxn id="41" idx="3"/>
            <a:endCxn id="50" idx="2"/>
          </p:cNvCxnSpPr>
          <p:nvPr/>
        </p:nvCxnSpPr>
        <p:spPr>
          <a:xfrm flipV="1">
            <a:off x="7732293" y="5002556"/>
            <a:ext cx="2711526" cy="190243"/>
          </a:xfrm>
          <a:prstGeom prst="bentConnector2">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61" name="Rectangle: Rounded Corners 60">
            <a:extLst>
              <a:ext uri="{FF2B5EF4-FFF2-40B4-BE49-F238E27FC236}">
                <a16:creationId xmlns:a16="http://schemas.microsoft.com/office/drawing/2014/main" id="{D7DC5DF1-16D6-A967-BB3A-0D462BDA5F95}"/>
              </a:ext>
            </a:extLst>
          </p:cNvPr>
          <p:cNvSpPr/>
          <p:nvPr/>
        </p:nvSpPr>
        <p:spPr>
          <a:xfrm>
            <a:off x="12413001" y="2370110"/>
            <a:ext cx="11855116" cy="4398037"/>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EXPERIMENTAL TEST</a:t>
            </a:r>
          </a:p>
          <a:p>
            <a:pPr marL="342900" indent="-342900">
              <a:buFont typeface="+mj-lt"/>
              <a:buAutoNum type="arabicPeriod"/>
            </a:pPr>
            <a:r>
              <a:rPr lang="en-US" dirty="0">
                <a:solidFill>
                  <a:schemeClr val="tx1"/>
                </a:solidFill>
                <a:latin typeface="Rockwell" panose="02060603020205020403" pitchFamily="18" charset="0"/>
              </a:rPr>
              <a:t>Flying height (2.5 m and 3.5 m</a:t>
            </a:r>
          </a:p>
          <a:p>
            <a:pPr marL="342900" indent="-342900">
              <a:buFont typeface="+mj-lt"/>
              <a:buAutoNum type="arabicPeriod"/>
            </a:pPr>
            <a:r>
              <a:rPr lang="en-US" dirty="0">
                <a:solidFill>
                  <a:schemeClr val="tx1"/>
                </a:solidFill>
                <a:latin typeface="Rockwell" panose="02060603020205020403" pitchFamily="18" charset="0"/>
              </a:rPr>
              <a:t>Fan speed (2 and 3)</a:t>
            </a:r>
          </a:p>
          <a:p>
            <a:pPr marL="342900" indent="-342900">
              <a:buFont typeface="+mj-lt"/>
              <a:buAutoNum type="arabicPeriod"/>
            </a:pPr>
            <a:r>
              <a:rPr lang="en-US" dirty="0">
                <a:solidFill>
                  <a:schemeClr val="tx1"/>
                </a:solidFill>
                <a:latin typeface="Rockwell" panose="02060603020205020403" pitchFamily="18" charset="0"/>
              </a:rPr>
              <a:t>Flying speed (2 m/s and 6 m/s</a:t>
            </a:r>
            <a:r>
              <a:rPr lang="en-US" b="1" dirty="0">
                <a:solidFill>
                  <a:schemeClr val="tx1"/>
                </a:solidFill>
                <a:latin typeface="Rockwell" panose="02060603020205020403" pitchFamily="18" charset="0"/>
              </a:rPr>
              <a:t>)</a:t>
            </a: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r>
              <a:rPr lang="en-US" b="1" dirty="0">
                <a:solidFill>
                  <a:schemeClr val="tx1"/>
                </a:solidFill>
                <a:latin typeface="Rockwell" panose="02060603020205020403" pitchFamily="18" charset="0"/>
              </a:rPr>
              <a:t>DATA COLLECTION</a:t>
            </a:r>
          </a:p>
          <a:p>
            <a:pPr marL="342900" indent="-342900">
              <a:buFont typeface="+mj-lt"/>
              <a:buAutoNum type="arabicPeriod"/>
            </a:pPr>
            <a:r>
              <a:rPr lang="en-US" dirty="0">
                <a:solidFill>
                  <a:schemeClr val="tx1"/>
                </a:solidFill>
                <a:latin typeface="Rockwell" panose="02060603020205020403" pitchFamily="18" charset="0"/>
              </a:rPr>
              <a:t>Scanned water sensitive paper </a:t>
            </a:r>
          </a:p>
          <a:p>
            <a:pPr marL="342900" indent="-342900">
              <a:buFont typeface="+mj-lt"/>
              <a:buAutoNum type="arabicPeriod"/>
            </a:pPr>
            <a:r>
              <a:rPr lang="en-US" dirty="0">
                <a:solidFill>
                  <a:schemeClr val="tx1"/>
                </a:solidFill>
                <a:latin typeface="Rockwell" panose="02060603020205020403" pitchFamily="18" charset="0"/>
              </a:rPr>
              <a:t>Software </a:t>
            </a:r>
          </a:p>
          <a:p>
            <a:pPr marL="342900" indent="-342900">
              <a:buFont typeface="+mj-lt"/>
              <a:buAutoNum type="arabicPeriod"/>
            </a:pPr>
            <a:r>
              <a:rPr lang="en-US" dirty="0">
                <a:solidFill>
                  <a:schemeClr val="tx1"/>
                </a:solidFill>
                <a:latin typeface="Rockwell" panose="02060603020205020403" pitchFamily="18" charset="0"/>
              </a:rPr>
              <a:t> Result from </a:t>
            </a:r>
            <a:r>
              <a:rPr lang="en-US" dirty="0" err="1">
                <a:solidFill>
                  <a:schemeClr val="tx1"/>
                </a:solidFill>
                <a:latin typeface="Rockwell" panose="02060603020205020403" pitchFamily="18" charset="0"/>
              </a:rPr>
              <a:t>DepositScan</a:t>
            </a:r>
            <a:endParaRPr lang="en-US"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pPr marL="342900" indent="-342900">
              <a:buFont typeface="+mj-lt"/>
              <a:buAutoNum type="arabicPeriod"/>
            </a:pPr>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pPr marL="342900" indent="-342900">
              <a:buFont typeface="+mj-lt"/>
              <a:buAutoNum type="arabicPeriod"/>
            </a:pPr>
            <a:endParaRPr lang="en-MY" b="1" dirty="0">
              <a:solidFill>
                <a:schemeClr val="tx1"/>
              </a:solidFill>
              <a:latin typeface="Rockwell" panose="02060603020205020403" pitchFamily="18" charset="0"/>
            </a:endParaRPr>
          </a:p>
        </p:txBody>
      </p:sp>
      <p:pic>
        <p:nvPicPr>
          <p:cNvPr id="62" name="Graphic 15">
            <a:extLst>
              <a:ext uri="{FF2B5EF4-FFF2-40B4-BE49-F238E27FC236}">
                <a16:creationId xmlns:a16="http://schemas.microsoft.com/office/drawing/2014/main" id="{D6705CBA-F1C4-A2B3-B016-8B890C923829}"/>
              </a:ext>
            </a:extLst>
          </p:cNvPr>
          <p:cNvPicPr>
            <a:picLocks noChangeAspect="1"/>
          </p:cNvPicPr>
          <p:nvPr/>
        </p:nvPicPr>
        <p:blipFill>
          <a:blip r:embed="rId3">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a:stretch/>
        </p:blipFill>
        <p:spPr>
          <a:xfrm>
            <a:off x="16667788" y="2410589"/>
            <a:ext cx="1226414" cy="1226414"/>
          </a:xfrm>
          <a:prstGeom prst="rect">
            <a:avLst/>
          </a:prstGeom>
        </p:spPr>
      </p:pic>
      <p:pic>
        <p:nvPicPr>
          <p:cNvPr id="63" name="Graphic 62" descr="Quadcopter outline">
            <a:extLst>
              <a:ext uri="{FF2B5EF4-FFF2-40B4-BE49-F238E27FC236}">
                <a16:creationId xmlns:a16="http://schemas.microsoft.com/office/drawing/2014/main" id="{5E083D8F-99F5-B2F0-3D0D-D109290085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810828" y="2450634"/>
            <a:ext cx="1226415" cy="1226415"/>
          </a:xfrm>
          <a:prstGeom prst="rect">
            <a:avLst/>
          </a:prstGeom>
        </p:spPr>
      </p:pic>
      <p:pic>
        <p:nvPicPr>
          <p:cNvPr id="64" name="Picture 1">
            <a:extLst>
              <a:ext uri="{FF2B5EF4-FFF2-40B4-BE49-F238E27FC236}">
                <a16:creationId xmlns:a16="http://schemas.microsoft.com/office/drawing/2014/main" id="{9214806D-EB77-6BA8-0E8A-1CC42F773E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52842" y="3470982"/>
            <a:ext cx="6696075" cy="3185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99EC9115-B45E-9365-20A2-8B7A0433A652}"/>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7AF3D24A-AB26-3A82-B6DE-76682FAD312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4266398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decel="2500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1000" fill="hold"/>
                                        <p:tgtEl>
                                          <p:spTgt spid="63"/>
                                        </p:tgtEl>
                                        <p:attrNameLst>
                                          <p:attrName>ppt_x</p:attrName>
                                        </p:attrNameLst>
                                      </p:cBhvr>
                                      <p:tavLst>
                                        <p:tav tm="0">
                                          <p:val>
                                            <p:strVal val="1+#ppt_w/2"/>
                                          </p:val>
                                        </p:tav>
                                        <p:tav tm="100000">
                                          <p:val>
                                            <p:strVal val="#ppt_x"/>
                                          </p:val>
                                        </p:tav>
                                      </p:tavLst>
                                    </p:anim>
                                    <p:anim calcmode="lin" valueType="num">
                                      <p:cBhvr additive="base">
                                        <p:cTn id="8" dur="1000" fill="hold"/>
                                        <p:tgtEl>
                                          <p:spTgt spid="63"/>
                                        </p:tgtEl>
                                        <p:attrNameLst>
                                          <p:attrName>ppt_y</p:attrName>
                                        </p:attrNameLst>
                                      </p:cBhvr>
                                      <p:tavLst>
                                        <p:tav tm="0">
                                          <p:val>
                                            <p:strVal val="#ppt_y"/>
                                          </p:val>
                                        </p:tav>
                                        <p:tav tm="100000">
                                          <p:val>
                                            <p:strVal val="#ppt_y"/>
                                          </p:val>
                                        </p:tav>
                                      </p:tavLst>
                                    </p:anim>
                                  </p:childTnLst>
                                </p:cTn>
                              </p:par>
                              <p:par>
                                <p:cTn id="9" presetID="2" presetClass="entr" presetSubtype="2" decel="25000" fill="hold"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1000" fill="hold"/>
                                        <p:tgtEl>
                                          <p:spTgt spid="62"/>
                                        </p:tgtEl>
                                        <p:attrNameLst>
                                          <p:attrName>ppt_x</p:attrName>
                                        </p:attrNameLst>
                                      </p:cBhvr>
                                      <p:tavLst>
                                        <p:tav tm="0">
                                          <p:val>
                                            <p:strVal val="1+#ppt_w/2"/>
                                          </p:val>
                                        </p:tav>
                                        <p:tav tm="100000">
                                          <p:val>
                                            <p:strVal val="#ppt_x"/>
                                          </p:val>
                                        </p:tav>
                                      </p:tavLst>
                                    </p:anim>
                                    <p:anim calcmode="lin" valueType="num">
                                      <p:cBhvr additive="base">
                                        <p:cTn id="12" dur="1000" fill="hold"/>
                                        <p:tgtEl>
                                          <p:spTgt spid="62"/>
                                        </p:tgtEl>
                                        <p:attrNameLst>
                                          <p:attrName>ppt_y</p:attrName>
                                        </p:attrNameLst>
                                      </p:cBhvr>
                                      <p:tavLst>
                                        <p:tav tm="0">
                                          <p:val>
                                            <p:strVal val="#ppt_y"/>
                                          </p:val>
                                        </p:tav>
                                        <p:tav tm="100000">
                                          <p:val>
                                            <p:strVal val="#ppt_y"/>
                                          </p:val>
                                        </p:tav>
                                      </p:tavLst>
                                    </p:anim>
                                  </p:childTnLst>
                                </p:cTn>
                              </p:par>
                              <p:par>
                                <p:cTn id="13" presetID="2" presetClass="entr" presetSubtype="2" decel="25000" fill="hold" nodeType="withEffect">
                                  <p:stCondLst>
                                    <p:cond delay="0"/>
                                  </p:stCondLst>
                                  <p:childTnLst>
                                    <p:set>
                                      <p:cBhvr>
                                        <p:cTn id="14" dur="1" fill="hold">
                                          <p:stCondLst>
                                            <p:cond delay="0"/>
                                          </p:stCondLst>
                                        </p:cTn>
                                        <p:tgtEl>
                                          <p:spTgt spid="64"/>
                                        </p:tgtEl>
                                        <p:attrNameLst>
                                          <p:attrName>style.visibility</p:attrName>
                                        </p:attrNameLst>
                                      </p:cBhvr>
                                      <p:to>
                                        <p:strVal val="visible"/>
                                      </p:to>
                                    </p:set>
                                    <p:anim calcmode="lin" valueType="num">
                                      <p:cBhvr additive="base">
                                        <p:cTn id="15" dur="1000" fill="hold"/>
                                        <p:tgtEl>
                                          <p:spTgt spid="64"/>
                                        </p:tgtEl>
                                        <p:attrNameLst>
                                          <p:attrName>ppt_x</p:attrName>
                                        </p:attrNameLst>
                                      </p:cBhvr>
                                      <p:tavLst>
                                        <p:tav tm="0">
                                          <p:val>
                                            <p:strVal val="1+#ppt_w/2"/>
                                          </p:val>
                                        </p:tav>
                                        <p:tav tm="100000">
                                          <p:val>
                                            <p:strVal val="#ppt_x"/>
                                          </p:val>
                                        </p:tav>
                                      </p:tavLst>
                                    </p:anim>
                                    <p:anim calcmode="lin" valueType="num">
                                      <p:cBhvr additive="base">
                                        <p:cTn id="16" dur="1000" fill="hold"/>
                                        <p:tgtEl>
                                          <p:spTgt spid="64"/>
                                        </p:tgtEl>
                                        <p:attrNameLst>
                                          <p:attrName>ppt_y</p:attrName>
                                        </p:attrNameLst>
                                      </p:cBhvr>
                                      <p:tavLst>
                                        <p:tav tm="0">
                                          <p:val>
                                            <p:strVal val="#ppt_y"/>
                                          </p:val>
                                        </p:tav>
                                        <p:tav tm="100000">
                                          <p:val>
                                            <p:strVal val="#ppt_y"/>
                                          </p:val>
                                        </p:tav>
                                      </p:tavLst>
                                    </p:anim>
                                  </p:childTnLst>
                                </p:cTn>
                              </p:par>
                              <p:par>
                                <p:cTn id="17" presetID="2" presetClass="entr" presetSubtype="2" decel="25000"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1000" fill="hold"/>
                                        <p:tgtEl>
                                          <p:spTgt spid="61"/>
                                        </p:tgtEl>
                                        <p:attrNameLst>
                                          <p:attrName>ppt_x</p:attrName>
                                        </p:attrNameLst>
                                      </p:cBhvr>
                                      <p:tavLst>
                                        <p:tav tm="0">
                                          <p:val>
                                            <p:strVal val="1+#ppt_w/2"/>
                                          </p:val>
                                        </p:tav>
                                        <p:tav tm="100000">
                                          <p:val>
                                            <p:strVal val="#ppt_x"/>
                                          </p:val>
                                        </p:tav>
                                      </p:tavLst>
                                    </p:anim>
                                    <p:anim calcmode="lin" valueType="num">
                                      <p:cBhvr additive="base">
                                        <p:cTn id="20" dur="1000" fill="hold"/>
                                        <p:tgtEl>
                                          <p:spTgt spid="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829"/>
            <a:ext cx="12180710"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16042" y="-5521"/>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169751" y="1312987"/>
            <a:ext cx="6014265"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21645" y="1279715"/>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METHODOLOGY</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8447995B-C87E-0E60-B067-FA429D7331EB}"/>
              </a:ext>
            </a:extLst>
          </p:cNvPr>
          <p:cNvSpPr/>
          <p:nvPr/>
        </p:nvSpPr>
        <p:spPr>
          <a:xfrm>
            <a:off x="1540042" y="2299213"/>
            <a:ext cx="11855116" cy="4398037"/>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EXPERIMENTAL TEST</a:t>
            </a:r>
          </a:p>
          <a:p>
            <a:pPr marL="342900" indent="-342900">
              <a:buFont typeface="+mj-lt"/>
              <a:buAutoNum type="arabicPeriod"/>
            </a:pPr>
            <a:r>
              <a:rPr lang="en-US" dirty="0">
                <a:solidFill>
                  <a:schemeClr val="tx1"/>
                </a:solidFill>
                <a:latin typeface="Rockwell" panose="02060603020205020403" pitchFamily="18" charset="0"/>
              </a:rPr>
              <a:t>Flying height (2.5 m and 3.5 m</a:t>
            </a:r>
          </a:p>
          <a:p>
            <a:pPr marL="342900" indent="-342900">
              <a:buFont typeface="+mj-lt"/>
              <a:buAutoNum type="arabicPeriod"/>
            </a:pPr>
            <a:r>
              <a:rPr lang="en-US" dirty="0">
                <a:solidFill>
                  <a:schemeClr val="tx1"/>
                </a:solidFill>
                <a:latin typeface="Rockwell" panose="02060603020205020403" pitchFamily="18" charset="0"/>
              </a:rPr>
              <a:t>Fan speed (2 and 3)</a:t>
            </a:r>
          </a:p>
          <a:p>
            <a:pPr marL="342900" indent="-342900">
              <a:buFont typeface="+mj-lt"/>
              <a:buAutoNum type="arabicPeriod"/>
            </a:pPr>
            <a:r>
              <a:rPr lang="en-US" dirty="0">
                <a:solidFill>
                  <a:schemeClr val="tx1"/>
                </a:solidFill>
                <a:latin typeface="Rockwell" panose="02060603020205020403" pitchFamily="18" charset="0"/>
              </a:rPr>
              <a:t>Flying speed (2 m/s and 6 m/s</a:t>
            </a:r>
            <a:r>
              <a:rPr lang="en-US" b="1" dirty="0">
                <a:solidFill>
                  <a:schemeClr val="tx1"/>
                </a:solidFill>
                <a:latin typeface="Rockwell" panose="02060603020205020403" pitchFamily="18" charset="0"/>
              </a:rPr>
              <a:t>)</a:t>
            </a: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r>
              <a:rPr lang="en-US" b="1" dirty="0">
                <a:solidFill>
                  <a:schemeClr val="tx1"/>
                </a:solidFill>
                <a:latin typeface="Rockwell" panose="02060603020205020403" pitchFamily="18" charset="0"/>
              </a:rPr>
              <a:t>DATA COLLECTION</a:t>
            </a:r>
          </a:p>
          <a:p>
            <a:pPr marL="342900" indent="-342900">
              <a:buFont typeface="+mj-lt"/>
              <a:buAutoNum type="arabicPeriod"/>
            </a:pPr>
            <a:r>
              <a:rPr lang="en-US" dirty="0">
                <a:solidFill>
                  <a:schemeClr val="tx1"/>
                </a:solidFill>
                <a:latin typeface="Rockwell" panose="02060603020205020403" pitchFamily="18" charset="0"/>
              </a:rPr>
              <a:t>Scanned water sensitive paper </a:t>
            </a:r>
          </a:p>
          <a:p>
            <a:pPr marL="342900" indent="-342900">
              <a:buFont typeface="+mj-lt"/>
              <a:buAutoNum type="arabicPeriod"/>
            </a:pPr>
            <a:r>
              <a:rPr lang="en-US" dirty="0">
                <a:solidFill>
                  <a:schemeClr val="tx1"/>
                </a:solidFill>
                <a:latin typeface="Rockwell" panose="02060603020205020403" pitchFamily="18" charset="0"/>
              </a:rPr>
              <a:t>Software </a:t>
            </a:r>
          </a:p>
          <a:p>
            <a:pPr marL="342900" indent="-342900">
              <a:buFont typeface="+mj-lt"/>
              <a:buAutoNum type="arabicPeriod"/>
            </a:pPr>
            <a:r>
              <a:rPr lang="en-US" dirty="0">
                <a:solidFill>
                  <a:schemeClr val="tx1"/>
                </a:solidFill>
                <a:latin typeface="Rockwell" panose="02060603020205020403" pitchFamily="18" charset="0"/>
              </a:rPr>
              <a:t> Result from </a:t>
            </a:r>
            <a:r>
              <a:rPr lang="en-US" dirty="0" err="1">
                <a:solidFill>
                  <a:schemeClr val="tx1"/>
                </a:solidFill>
                <a:latin typeface="Rockwell" panose="02060603020205020403" pitchFamily="18" charset="0"/>
              </a:rPr>
              <a:t>DepositScan</a:t>
            </a:r>
            <a:endParaRPr lang="en-US"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pPr marL="342900" indent="-342900">
              <a:buFont typeface="+mj-lt"/>
              <a:buAutoNum type="arabicPeriod"/>
            </a:pPr>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pPr marL="342900" indent="-342900">
              <a:buFont typeface="+mj-lt"/>
              <a:buAutoNum type="arabicPeriod"/>
            </a:pPr>
            <a:endParaRPr lang="en-MY" b="1" dirty="0">
              <a:solidFill>
                <a:schemeClr val="tx1"/>
              </a:solidFill>
              <a:latin typeface="Rockwell" panose="02060603020205020403" pitchFamily="18" charset="0"/>
            </a:endParaRPr>
          </a:p>
        </p:txBody>
      </p:sp>
      <p:pic>
        <p:nvPicPr>
          <p:cNvPr id="20" name="Graphic 15">
            <a:extLst>
              <a:ext uri="{FF2B5EF4-FFF2-40B4-BE49-F238E27FC236}">
                <a16:creationId xmlns:a16="http://schemas.microsoft.com/office/drawing/2014/main" id="{18AFA866-314F-5EF7-0EF9-E98636170A71}"/>
              </a:ext>
            </a:extLst>
          </p:cNvPr>
          <p:cNvPicPr>
            <a:picLocks noChangeAspect="1"/>
          </p:cNvPicPr>
          <p:nvPr/>
        </p:nvPicPr>
        <p:blipFill>
          <a:blip r:embed="rId3">
            <a:extLst>
              <a:ext uri="{BEBA8EAE-BF5A-486C-A8C5-ECC9F3942E4B}">
                <a14:imgProps xmlns:a14="http://schemas.microsoft.com/office/drawing/2010/main">
                  <a14:imgLayer r:embed="rId4">
                    <a14:imgEffect>
                      <a14:artisticPencilGrayscale/>
                    </a14:imgEffect>
                  </a14:imgLayer>
                </a14:imgProps>
              </a:ext>
              <a:ext uri="{28A0092B-C50C-407E-A947-70E740481C1C}">
                <a14:useLocalDpi xmlns:a14="http://schemas.microsoft.com/office/drawing/2010/main" val="0"/>
              </a:ext>
            </a:extLst>
          </a:blip>
          <a:srcRect/>
          <a:stretch/>
        </p:blipFill>
        <p:spPr>
          <a:xfrm>
            <a:off x="5794829" y="2339692"/>
            <a:ext cx="1226414" cy="1226414"/>
          </a:xfrm>
          <a:prstGeom prst="rect">
            <a:avLst/>
          </a:prstGeom>
        </p:spPr>
      </p:pic>
      <p:pic>
        <p:nvPicPr>
          <p:cNvPr id="21" name="Graphic 20" descr="Quadcopter outline">
            <a:extLst>
              <a:ext uri="{FF2B5EF4-FFF2-40B4-BE49-F238E27FC236}">
                <a16:creationId xmlns:a16="http://schemas.microsoft.com/office/drawing/2014/main" id="{ADAD1C7C-B955-B3D9-E42F-5CCAEFC1075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37869" y="2379737"/>
            <a:ext cx="1226415" cy="1226415"/>
          </a:xfrm>
          <a:prstGeom prst="rect">
            <a:avLst/>
          </a:prstGeom>
        </p:spPr>
      </p:pic>
      <p:pic>
        <p:nvPicPr>
          <p:cNvPr id="22" name="Picture 1">
            <a:extLst>
              <a:ext uri="{FF2B5EF4-FFF2-40B4-BE49-F238E27FC236}">
                <a16:creationId xmlns:a16="http://schemas.microsoft.com/office/drawing/2014/main" id="{51C4DDB1-88D2-D566-1DF0-A9BF2D52AE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9883" y="3400085"/>
            <a:ext cx="6696075" cy="3185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A67ADA86-4DDE-A14D-4ED2-2EA81BF0B0F1}"/>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66F58706-CDB6-4DE0-DB97-E41831665DC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4900877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13518"/>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5191630" y="3042883"/>
            <a:ext cx="1984772"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263673" y="3027019"/>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5E26C4BE-7A2F-E7A3-88DC-3EFB35AD16C9}"/>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E7213BB4-B7E2-E840-D981-64EA242B452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301246167"/>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0"/>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748474" y="664425"/>
            <a:ext cx="470634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81306" y="65090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BDBA9815-BE00-59C5-BA7D-1F37F971F60F}"/>
              </a:ext>
            </a:extLst>
          </p:cNvPr>
          <p:cNvSpPr/>
          <p:nvPr/>
        </p:nvSpPr>
        <p:spPr>
          <a:xfrm>
            <a:off x="488501" y="2105775"/>
            <a:ext cx="5350825" cy="830997"/>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Distribution pattern of fan’s wind speed at switch 2</a:t>
            </a:r>
          </a:p>
        </p:txBody>
      </p:sp>
      <p:sp>
        <p:nvSpPr>
          <p:cNvPr id="9" name="Rectangle: Rounded Corners 8">
            <a:extLst>
              <a:ext uri="{FF2B5EF4-FFF2-40B4-BE49-F238E27FC236}">
                <a16:creationId xmlns:a16="http://schemas.microsoft.com/office/drawing/2014/main" id="{F14AA609-2728-9778-AAF1-C20FFC0264B3}"/>
              </a:ext>
            </a:extLst>
          </p:cNvPr>
          <p:cNvSpPr/>
          <p:nvPr/>
        </p:nvSpPr>
        <p:spPr>
          <a:xfrm>
            <a:off x="6352676" y="2105774"/>
            <a:ext cx="5350825" cy="830997"/>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Distribution pattern of fan’s wind speed at switch 3</a:t>
            </a:r>
          </a:p>
        </p:txBody>
      </p:sp>
      <p:sp>
        <p:nvSpPr>
          <p:cNvPr id="2" name="Rectangle: Rounded Corners 1">
            <a:extLst>
              <a:ext uri="{FF2B5EF4-FFF2-40B4-BE49-F238E27FC236}">
                <a16:creationId xmlns:a16="http://schemas.microsoft.com/office/drawing/2014/main" id="{DCD76106-80CE-B6F0-C887-B77D29B103C5}"/>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1221D3F8-2036-C000-2441-8AEEB5FC1BF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5206156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0"/>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748474" y="664425"/>
            <a:ext cx="470634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81306" y="65090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BDBA9815-BE00-59C5-BA7D-1F37F971F60F}"/>
              </a:ext>
            </a:extLst>
          </p:cNvPr>
          <p:cNvSpPr/>
          <p:nvPr/>
        </p:nvSpPr>
        <p:spPr>
          <a:xfrm>
            <a:off x="575949" y="2119293"/>
            <a:ext cx="11214998" cy="4765743"/>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Distribution pattern of fan’s wind speed at switch 2</a:t>
            </a: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p:txBody>
      </p:sp>
      <p:sp>
        <p:nvSpPr>
          <p:cNvPr id="9" name="Rectangle: Rounded Corners 8">
            <a:extLst>
              <a:ext uri="{FF2B5EF4-FFF2-40B4-BE49-F238E27FC236}">
                <a16:creationId xmlns:a16="http://schemas.microsoft.com/office/drawing/2014/main" id="{F14AA609-2728-9778-AAF1-C20FFC0264B3}"/>
              </a:ext>
            </a:extLst>
          </p:cNvPr>
          <p:cNvSpPr/>
          <p:nvPr/>
        </p:nvSpPr>
        <p:spPr>
          <a:xfrm>
            <a:off x="6602829" y="1391677"/>
            <a:ext cx="5188118" cy="559571"/>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Distribution pattern of fan’s wind speed at switch 3</a:t>
            </a:r>
          </a:p>
        </p:txBody>
      </p:sp>
      <p:pic>
        <p:nvPicPr>
          <p:cNvPr id="14" name="Picture 13">
            <a:extLst>
              <a:ext uri="{FF2B5EF4-FFF2-40B4-BE49-F238E27FC236}">
                <a16:creationId xmlns:a16="http://schemas.microsoft.com/office/drawing/2014/main" id="{9D289978-5CA0-5AE0-0FDA-77214BB420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4806" y="2692018"/>
            <a:ext cx="7485693" cy="4068231"/>
          </a:xfrm>
          <a:prstGeom prst="rect">
            <a:avLst/>
          </a:prstGeom>
          <a:noFill/>
        </p:spPr>
      </p:pic>
      <p:sp>
        <p:nvSpPr>
          <p:cNvPr id="2" name="Rectangle: Rounded Corners 1">
            <a:extLst>
              <a:ext uri="{FF2B5EF4-FFF2-40B4-BE49-F238E27FC236}">
                <a16:creationId xmlns:a16="http://schemas.microsoft.com/office/drawing/2014/main" id="{E163BA8E-CAB2-8E49-A6CF-BA334922AA19}"/>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861F5260-DF4D-2593-94EA-480A804AFD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1685031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0"/>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748474" y="664425"/>
            <a:ext cx="470634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81306" y="65090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BDBA9815-BE00-59C5-BA7D-1F37F971F60F}"/>
              </a:ext>
            </a:extLst>
          </p:cNvPr>
          <p:cNvSpPr/>
          <p:nvPr/>
        </p:nvSpPr>
        <p:spPr>
          <a:xfrm>
            <a:off x="63473" y="1509369"/>
            <a:ext cx="6026880" cy="39931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Distribution pattern of fan’s wind speed at switch 2</a:t>
            </a:r>
          </a:p>
        </p:txBody>
      </p:sp>
      <p:sp>
        <p:nvSpPr>
          <p:cNvPr id="9" name="Rectangle: Rounded Corners 8">
            <a:extLst>
              <a:ext uri="{FF2B5EF4-FFF2-40B4-BE49-F238E27FC236}">
                <a16:creationId xmlns:a16="http://schemas.microsoft.com/office/drawing/2014/main" id="{F14AA609-2728-9778-AAF1-C20FFC0264B3}"/>
              </a:ext>
            </a:extLst>
          </p:cNvPr>
          <p:cNvSpPr/>
          <p:nvPr/>
        </p:nvSpPr>
        <p:spPr>
          <a:xfrm>
            <a:off x="609599" y="2020981"/>
            <a:ext cx="11373853" cy="4777009"/>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Distribution pattern of fan’s wind speed at switch 3</a:t>
            </a: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p:txBody>
      </p:sp>
      <p:pic>
        <p:nvPicPr>
          <p:cNvPr id="2" name="Picture 1">
            <a:extLst>
              <a:ext uri="{FF2B5EF4-FFF2-40B4-BE49-F238E27FC236}">
                <a16:creationId xmlns:a16="http://schemas.microsoft.com/office/drawing/2014/main" id="{3BCC88EE-030A-3057-1A45-FA0F9B470EEA}"/>
              </a:ext>
            </a:extLst>
          </p:cNvPr>
          <p:cNvPicPr>
            <a:picLocks noChangeAspect="1"/>
          </p:cNvPicPr>
          <p:nvPr/>
        </p:nvPicPr>
        <p:blipFill>
          <a:blip r:embed="rId3">
            <a:extLst>
              <a:ext uri="{28A0092B-C50C-407E-A947-70E740481C1C}">
                <a14:useLocalDpi xmlns:a14="http://schemas.microsoft.com/office/drawing/2010/main" val="0"/>
              </a:ext>
            </a:extLst>
          </a:blip>
          <a:srcRect l="14510" r="13061" b="5237"/>
          <a:stretch/>
        </p:blipFill>
        <p:spPr bwMode="auto">
          <a:xfrm>
            <a:off x="3076913" y="2447764"/>
            <a:ext cx="6849979" cy="4187850"/>
          </a:xfrm>
          <a:prstGeom prst="rect">
            <a:avLst/>
          </a:prstGeom>
          <a:noFill/>
        </p:spPr>
      </p:pic>
      <p:sp>
        <p:nvSpPr>
          <p:cNvPr id="4" name="Rectangle: Rounded Corners 3">
            <a:extLst>
              <a:ext uri="{FF2B5EF4-FFF2-40B4-BE49-F238E27FC236}">
                <a16:creationId xmlns:a16="http://schemas.microsoft.com/office/drawing/2014/main" id="{E30B0507-E027-2750-B16B-32073292CD20}"/>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25C24353-97A1-9DDD-2171-6A05226C77F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4119791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0"/>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737178" y="1301652"/>
            <a:ext cx="470634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0010" y="1301653"/>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cxnSp>
        <p:nvCxnSpPr>
          <p:cNvPr id="4" name="Straight Arrow Connector 3">
            <a:extLst>
              <a:ext uri="{FF2B5EF4-FFF2-40B4-BE49-F238E27FC236}">
                <a16:creationId xmlns:a16="http://schemas.microsoft.com/office/drawing/2014/main" id="{9BCA4A8A-532E-8429-80F4-82A35805D658}"/>
              </a:ext>
            </a:extLst>
          </p:cNvPr>
          <p:cNvCxnSpPr/>
          <p:nvPr/>
        </p:nvCxnSpPr>
        <p:spPr>
          <a:xfrm flipH="1">
            <a:off x="3352800" y="2181727"/>
            <a:ext cx="1876926" cy="850232"/>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CEC36DF8-2FBC-3715-DB48-C92ADF320F91}"/>
              </a:ext>
            </a:extLst>
          </p:cNvPr>
          <p:cNvCxnSpPr>
            <a:cxnSpLocks/>
          </p:cNvCxnSpPr>
          <p:nvPr/>
        </p:nvCxnSpPr>
        <p:spPr>
          <a:xfrm>
            <a:off x="6831113" y="2181727"/>
            <a:ext cx="1876926" cy="850232"/>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8" name="Rectangle: Rounded Corners 7">
            <a:extLst>
              <a:ext uri="{FF2B5EF4-FFF2-40B4-BE49-F238E27FC236}">
                <a16:creationId xmlns:a16="http://schemas.microsoft.com/office/drawing/2014/main" id="{BDBA9815-BE00-59C5-BA7D-1F37F971F60F}"/>
              </a:ext>
            </a:extLst>
          </p:cNvPr>
          <p:cNvSpPr/>
          <p:nvPr/>
        </p:nvSpPr>
        <p:spPr>
          <a:xfrm>
            <a:off x="575950" y="3081036"/>
            <a:ext cx="5188120" cy="830997"/>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Drift variation due to different flying speed (2.5 m)</a:t>
            </a:r>
          </a:p>
          <a:p>
            <a:pPr marL="285750" indent="-285750" algn="ctr">
              <a:buFont typeface="Arial" panose="020B0604020202020204" pitchFamily="34" charset="0"/>
              <a:buChar char="•"/>
            </a:pPr>
            <a:r>
              <a:rPr lang="en-US" dirty="0">
                <a:solidFill>
                  <a:schemeClr val="tx1"/>
                </a:solidFill>
                <a:latin typeface="Rockwell" panose="02060603020205020403" pitchFamily="18" charset="0"/>
              </a:rPr>
              <a:t>Spray distribution pattern</a:t>
            </a:r>
          </a:p>
        </p:txBody>
      </p:sp>
      <p:sp>
        <p:nvSpPr>
          <p:cNvPr id="9" name="Rectangle: Rounded Corners 8">
            <a:extLst>
              <a:ext uri="{FF2B5EF4-FFF2-40B4-BE49-F238E27FC236}">
                <a16:creationId xmlns:a16="http://schemas.microsoft.com/office/drawing/2014/main" id="{F14AA609-2728-9778-AAF1-C20FFC0264B3}"/>
              </a:ext>
            </a:extLst>
          </p:cNvPr>
          <p:cNvSpPr/>
          <p:nvPr/>
        </p:nvSpPr>
        <p:spPr>
          <a:xfrm>
            <a:off x="6427932" y="3081036"/>
            <a:ext cx="5188118" cy="850232"/>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Drift variation due to different flying speed (3.5 m)</a:t>
            </a:r>
          </a:p>
          <a:p>
            <a:pPr marL="285750" indent="-285750" algn="ctr">
              <a:buFont typeface="Arial" panose="020B0604020202020204" pitchFamily="34" charset="0"/>
              <a:buChar char="•"/>
            </a:pPr>
            <a:r>
              <a:rPr lang="en-US" dirty="0">
                <a:solidFill>
                  <a:schemeClr val="tx1"/>
                </a:solidFill>
                <a:latin typeface="Rockwell" panose="02060603020205020403" pitchFamily="18" charset="0"/>
              </a:rPr>
              <a:t>Spray distribution pattern</a:t>
            </a:r>
          </a:p>
        </p:txBody>
      </p:sp>
      <p:sp>
        <p:nvSpPr>
          <p:cNvPr id="2" name="Rectangle: Rounded Corners 1">
            <a:extLst>
              <a:ext uri="{FF2B5EF4-FFF2-40B4-BE49-F238E27FC236}">
                <a16:creationId xmlns:a16="http://schemas.microsoft.com/office/drawing/2014/main" id="{421CF787-CC46-5028-D4F2-3F064D294C2E}"/>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1" name="Picture 10">
            <a:extLst>
              <a:ext uri="{FF2B5EF4-FFF2-40B4-BE49-F238E27FC236}">
                <a16:creationId xmlns:a16="http://schemas.microsoft.com/office/drawing/2014/main" id="{25D0E4E6-A1F5-5B2E-5B22-67E30015DF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7933629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0"/>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737178" y="111202"/>
            <a:ext cx="470634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0010" y="98499"/>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BDBA9815-BE00-59C5-BA7D-1F37F971F60F}"/>
              </a:ext>
            </a:extLst>
          </p:cNvPr>
          <p:cNvSpPr/>
          <p:nvPr/>
        </p:nvSpPr>
        <p:spPr>
          <a:xfrm>
            <a:off x="64172" y="1592083"/>
            <a:ext cx="11983448" cy="5279436"/>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Drift variation due to different flying speed (2.5 m)</a:t>
            </a:r>
          </a:p>
          <a:p>
            <a:pPr marL="285750" indent="-285750">
              <a:buFont typeface="Arial" panose="020B0604020202020204" pitchFamily="34" charset="0"/>
              <a:buChar char="•"/>
            </a:pPr>
            <a:r>
              <a:rPr lang="en-US" dirty="0">
                <a:solidFill>
                  <a:schemeClr val="tx1"/>
                </a:solidFill>
                <a:latin typeface="Rockwell" panose="02060603020205020403" pitchFamily="18" charset="0"/>
              </a:rPr>
              <a:t>Spray distribution pattern</a:t>
            </a: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endParaRPr lang="en-US"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p:txBody>
      </p:sp>
      <p:pic>
        <p:nvPicPr>
          <p:cNvPr id="2" name="Picture 3">
            <a:extLst>
              <a:ext uri="{FF2B5EF4-FFF2-40B4-BE49-F238E27FC236}">
                <a16:creationId xmlns:a16="http://schemas.microsoft.com/office/drawing/2014/main" id="{8FF71A91-B25E-6B48-A6EC-AC47A8A453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025" y="2293037"/>
            <a:ext cx="8223713" cy="4389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a:extLst>
              <a:ext uri="{FF2B5EF4-FFF2-40B4-BE49-F238E27FC236}">
                <a16:creationId xmlns:a16="http://schemas.microsoft.com/office/drawing/2014/main" id="{E95DD971-621C-623A-D7C7-E4FCBF603C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9793" y="3112167"/>
            <a:ext cx="3654604" cy="300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Rounded Corners 11">
            <a:extLst>
              <a:ext uri="{FF2B5EF4-FFF2-40B4-BE49-F238E27FC236}">
                <a16:creationId xmlns:a16="http://schemas.microsoft.com/office/drawing/2014/main" id="{E6B6F0EE-E7E7-C011-DB4A-4951BE296A9F}"/>
              </a:ext>
            </a:extLst>
          </p:cNvPr>
          <p:cNvSpPr/>
          <p:nvPr/>
        </p:nvSpPr>
        <p:spPr>
          <a:xfrm>
            <a:off x="5615005" y="1025595"/>
            <a:ext cx="6432615" cy="491847"/>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Drift variation due to different flying speed (3.5 m)</a:t>
            </a:r>
          </a:p>
          <a:p>
            <a:pPr marL="285750" indent="-285750" algn="ctr">
              <a:buFont typeface="Arial" panose="020B0604020202020204" pitchFamily="34" charset="0"/>
              <a:buChar char="•"/>
            </a:pPr>
            <a:r>
              <a:rPr lang="en-US" dirty="0">
                <a:solidFill>
                  <a:schemeClr val="tx1"/>
                </a:solidFill>
                <a:latin typeface="Rockwell" panose="02060603020205020403" pitchFamily="18" charset="0"/>
              </a:rPr>
              <a:t>Spray distribution pattern</a:t>
            </a:r>
          </a:p>
        </p:txBody>
      </p:sp>
      <p:sp>
        <p:nvSpPr>
          <p:cNvPr id="4" name="Rectangle: Rounded Corners 3">
            <a:extLst>
              <a:ext uri="{FF2B5EF4-FFF2-40B4-BE49-F238E27FC236}">
                <a16:creationId xmlns:a16="http://schemas.microsoft.com/office/drawing/2014/main" id="{5EA27CDC-B6CC-70A9-524D-1ED62AF9CB6F}"/>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52057089-5A48-52E0-E2D1-80292EF4DF0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787855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0"/>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737178" y="111202"/>
            <a:ext cx="4706349" cy="830997"/>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0010" y="98499"/>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BDBA9815-BE00-59C5-BA7D-1F37F971F60F}"/>
              </a:ext>
            </a:extLst>
          </p:cNvPr>
          <p:cNvSpPr/>
          <p:nvPr/>
        </p:nvSpPr>
        <p:spPr>
          <a:xfrm>
            <a:off x="5629981" y="954902"/>
            <a:ext cx="6240374" cy="540180"/>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Rockwell" panose="02060603020205020403" pitchFamily="18" charset="0"/>
              </a:rPr>
              <a:t>Drift variation due to different flying speed (2.5 m)</a:t>
            </a:r>
          </a:p>
          <a:p>
            <a:pPr marL="285750" indent="-285750" algn="ctr">
              <a:buFont typeface="Arial" panose="020B0604020202020204" pitchFamily="34" charset="0"/>
              <a:buChar char="•"/>
            </a:pPr>
            <a:r>
              <a:rPr lang="en-US" dirty="0">
                <a:solidFill>
                  <a:schemeClr val="tx1"/>
                </a:solidFill>
                <a:latin typeface="Rockwell" panose="02060603020205020403" pitchFamily="18" charset="0"/>
              </a:rPr>
              <a:t>Spray distribution pattern</a:t>
            </a:r>
          </a:p>
        </p:txBody>
      </p:sp>
      <p:sp>
        <p:nvSpPr>
          <p:cNvPr id="12" name="Rectangle: Rounded Corners 11">
            <a:extLst>
              <a:ext uri="{FF2B5EF4-FFF2-40B4-BE49-F238E27FC236}">
                <a16:creationId xmlns:a16="http://schemas.microsoft.com/office/drawing/2014/main" id="{E6B6F0EE-E7E7-C011-DB4A-4951BE296A9F}"/>
              </a:ext>
            </a:extLst>
          </p:cNvPr>
          <p:cNvSpPr/>
          <p:nvPr/>
        </p:nvSpPr>
        <p:spPr>
          <a:xfrm>
            <a:off x="80215" y="1635191"/>
            <a:ext cx="11983448" cy="5166658"/>
          </a:xfrm>
          <a:prstGeom prst="round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Drift variation due to different flying speed (3.5 m)</a:t>
            </a:r>
          </a:p>
          <a:p>
            <a:pPr marL="285750" indent="-285750">
              <a:buFont typeface="Arial" panose="020B0604020202020204" pitchFamily="34" charset="0"/>
              <a:buChar char="•"/>
            </a:pPr>
            <a:r>
              <a:rPr lang="en-US" dirty="0">
                <a:solidFill>
                  <a:schemeClr val="tx1"/>
                </a:solidFill>
                <a:latin typeface="Rockwell" panose="02060603020205020403" pitchFamily="18" charset="0"/>
              </a:rPr>
              <a:t>Spray distribution pattern</a:t>
            </a: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pPr marL="285750" indent="-285750">
              <a:buFont typeface="Arial" panose="020B0604020202020204" pitchFamily="34" charset="0"/>
              <a:buChar char="•"/>
            </a:pPr>
            <a:endParaRPr lang="en-US" dirty="0">
              <a:solidFill>
                <a:schemeClr val="tx1"/>
              </a:solidFill>
              <a:latin typeface="Rockwell" panose="02060603020205020403" pitchFamily="18" charset="0"/>
            </a:endParaRPr>
          </a:p>
          <a:p>
            <a:endParaRPr lang="en-US" dirty="0">
              <a:solidFill>
                <a:schemeClr val="tx1"/>
              </a:solidFill>
              <a:latin typeface="Rockwell" panose="02060603020205020403" pitchFamily="18" charset="0"/>
            </a:endParaRPr>
          </a:p>
        </p:txBody>
      </p:sp>
      <p:pic>
        <p:nvPicPr>
          <p:cNvPr id="9" name="Picture 3">
            <a:extLst>
              <a:ext uri="{FF2B5EF4-FFF2-40B4-BE49-F238E27FC236}">
                <a16:creationId xmlns:a16="http://schemas.microsoft.com/office/drawing/2014/main" id="{95E445E3-951B-D2BB-470F-64E60F0E3C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84" y="2327036"/>
            <a:ext cx="7771495" cy="414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a:extLst>
              <a:ext uri="{FF2B5EF4-FFF2-40B4-BE49-F238E27FC236}">
                <a16:creationId xmlns:a16="http://schemas.microsoft.com/office/drawing/2014/main" id="{17AD6B4E-93CE-E380-4633-4A96552D57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824" y="3116755"/>
            <a:ext cx="3654604" cy="300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8BA99874-B86B-CE42-2D5E-57E506B1A8DA}"/>
              </a:ext>
            </a:extLst>
          </p:cNvPr>
          <p:cNvGrpSpPr/>
          <p:nvPr/>
        </p:nvGrpSpPr>
        <p:grpSpPr>
          <a:xfrm>
            <a:off x="3170010" y="7024805"/>
            <a:ext cx="9250349" cy="6635402"/>
            <a:chOff x="2781230" y="204388"/>
            <a:chExt cx="9250349" cy="6635402"/>
          </a:xfrm>
        </p:grpSpPr>
        <p:sp>
          <p:nvSpPr>
            <p:cNvPr id="15" name="Rectangle: Top Corners Rounded 14">
              <a:extLst>
                <a:ext uri="{FF2B5EF4-FFF2-40B4-BE49-F238E27FC236}">
                  <a16:creationId xmlns:a16="http://schemas.microsoft.com/office/drawing/2014/main" id="{FFB4F207-E8C6-5D36-E4E1-F3D38129ACAC}"/>
                </a:ext>
              </a:extLst>
            </p:cNvPr>
            <p:cNvSpPr/>
            <p:nvPr/>
          </p:nvSpPr>
          <p:spPr>
            <a:xfrm>
              <a:off x="2781230" y="204388"/>
              <a:ext cx="9250349" cy="6635402"/>
            </a:xfrm>
            <a:prstGeom prst="round2Same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The spray distribution pattern is more significant at lower flying height (2.5 m) compared to higher flying height (3.5 m)</a:t>
              </a:r>
            </a:p>
            <a:p>
              <a:endParaRPr lang="en-US" b="1" dirty="0">
                <a:solidFill>
                  <a:schemeClr val="tx1"/>
                </a:solidFill>
                <a:latin typeface="Rockwell" panose="02060603020205020403" pitchFamily="18" charset="0"/>
              </a:endParaRPr>
            </a:p>
            <a:p>
              <a:r>
                <a:rPr lang="en-US" sz="1200" b="1" dirty="0">
                  <a:solidFill>
                    <a:schemeClr val="tx1"/>
                  </a:solidFill>
                  <a:latin typeface="Rockwell" panose="02060603020205020403" pitchFamily="18" charset="0"/>
                </a:rPr>
                <a:t>(a) UAV fly at speed 2 m/s with low fan speed (2.5 m)                 (b) UAV fly at speed 2 m/s with low fan speed (3.5m)</a:t>
              </a: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p:txBody>
        </p:sp>
        <p:pic>
          <p:nvPicPr>
            <p:cNvPr id="16" name="Picture 13">
              <a:extLst>
                <a:ext uri="{FF2B5EF4-FFF2-40B4-BE49-F238E27FC236}">
                  <a16:creationId xmlns:a16="http://schemas.microsoft.com/office/drawing/2014/main" id="{402CEED0-5264-5EAB-0270-6C9BD9A313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1267" y="4258548"/>
              <a:ext cx="3140312" cy="2581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a:extLst>
                <a:ext uri="{FF2B5EF4-FFF2-40B4-BE49-F238E27FC236}">
                  <a16:creationId xmlns:a16="http://schemas.microsoft.com/office/drawing/2014/main" id="{080B04AC-FDD5-5A70-01C0-EF919289F9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8452" y="1802744"/>
              <a:ext cx="3825634" cy="2336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41ACBC71-9093-D0D6-6A5E-9AD7466C07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77739" y="1723368"/>
              <a:ext cx="3485577" cy="242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Rounded Corners 1">
            <a:extLst>
              <a:ext uri="{FF2B5EF4-FFF2-40B4-BE49-F238E27FC236}">
                <a16:creationId xmlns:a16="http://schemas.microsoft.com/office/drawing/2014/main" id="{8D97E536-FC01-8EF0-D34A-0C2881F17FD4}"/>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80D8FFAB-465D-BB9E-57BD-C42A65FF807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7226274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3" y="13518"/>
            <a:ext cx="12180710"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7" y="0"/>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40345" y="3121818"/>
            <a:ext cx="2214419"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1439556" y="3028715"/>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RESULT</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F158CE91-A900-91F7-B8A2-0B8882C38562}"/>
              </a:ext>
            </a:extLst>
          </p:cNvPr>
          <p:cNvGrpSpPr/>
          <p:nvPr/>
        </p:nvGrpSpPr>
        <p:grpSpPr>
          <a:xfrm>
            <a:off x="2781230" y="204388"/>
            <a:ext cx="9250349" cy="6635402"/>
            <a:chOff x="2781230" y="204388"/>
            <a:chExt cx="9250349" cy="6635402"/>
          </a:xfrm>
        </p:grpSpPr>
        <p:sp>
          <p:nvSpPr>
            <p:cNvPr id="2" name="Rectangle: Top Corners Rounded 1">
              <a:extLst>
                <a:ext uri="{FF2B5EF4-FFF2-40B4-BE49-F238E27FC236}">
                  <a16:creationId xmlns:a16="http://schemas.microsoft.com/office/drawing/2014/main" id="{5B724BE1-2634-7EB5-AD62-C7D17C4E46E9}"/>
                </a:ext>
              </a:extLst>
            </p:cNvPr>
            <p:cNvSpPr/>
            <p:nvPr/>
          </p:nvSpPr>
          <p:spPr>
            <a:xfrm>
              <a:off x="2781230" y="204388"/>
              <a:ext cx="9250349" cy="6635402"/>
            </a:xfrm>
            <a:prstGeom prst="round2Same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Rockwell" panose="02060603020205020403" pitchFamily="18" charset="0"/>
                </a:rPr>
                <a:t>The spray distribution pattern is more significant at lower flying height (2.5 m) compared to higher flying height (3.5 m)</a:t>
              </a:r>
            </a:p>
            <a:p>
              <a:endParaRPr lang="en-US" b="1" dirty="0">
                <a:solidFill>
                  <a:schemeClr val="tx1"/>
                </a:solidFill>
                <a:latin typeface="Rockwell" panose="02060603020205020403" pitchFamily="18" charset="0"/>
              </a:endParaRPr>
            </a:p>
            <a:p>
              <a:r>
                <a:rPr lang="en-US" sz="1200" b="1" dirty="0">
                  <a:solidFill>
                    <a:schemeClr val="tx1"/>
                  </a:solidFill>
                  <a:latin typeface="Rockwell" panose="02060603020205020403" pitchFamily="18" charset="0"/>
                </a:rPr>
                <a:t>(a) UAV fly at speed 2 m/s with low fan speed (2.5 m)                 (b) UAV fly at speed 2 m/s with low fan speed (3.5m)</a:t>
              </a: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a:p>
              <a:endParaRPr lang="en-US" b="1" dirty="0">
                <a:solidFill>
                  <a:schemeClr val="tx1"/>
                </a:solidFill>
                <a:latin typeface="Rockwell" panose="02060603020205020403" pitchFamily="18" charset="0"/>
              </a:endParaRPr>
            </a:p>
          </p:txBody>
        </p:sp>
        <p:pic>
          <p:nvPicPr>
            <p:cNvPr id="5" name="Picture 13">
              <a:extLst>
                <a:ext uri="{FF2B5EF4-FFF2-40B4-BE49-F238E27FC236}">
                  <a16:creationId xmlns:a16="http://schemas.microsoft.com/office/drawing/2014/main" id="{17AD6B4E-93CE-E380-4633-4A96552D57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1267" y="4258548"/>
              <a:ext cx="3140312" cy="2581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EA123128-DC51-1326-BE15-51CD71ECB7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8452" y="1802744"/>
              <a:ext cx="3825634" cy="2336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0FC10CA8-6949-4DDF-66EA-0C94038781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77739" y="1723368"/>
              <a:ext cx="3485577" cy="242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Rounded Corners 7">
            <a:extLst>
              <a:ext uri="{FF2B5EF4-FFF2-40B4-BE49-F238E27FC236}">
                <a16:creationId xmlns:a16="http://schemas.microsoft.com/office/drawing/2014/main" id="{DA4BD9FA-452D-C49C-3915-8003444CC3BA}"/>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9" name="Picture 8">
            <a:extLst>
              <a:ext uri="{FF2B5EF4-FFF2-40B4-BE49-F238E27FC236}">
                <a16:creationId xmlns:a16="http://schemas.microsoft.com/office/drawing/2014/main" id="{107B6607-B863-4C36-0B05-10CCD2FDBE4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414090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one flying over a field&#10;&#10;Description automatically generated">
            <a:extLst>
              <a:ext uri="{FF2B5EF4-FFF2-40B4-BE49-F238E27FC236}">
                <a16:creationId xmlns:a16="http://schemas.microsoft.com/office/drawing/2014/main" id="{06126FE6-9F50-EAEE-8B90-087BE45E5A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23" y="18390"/>
            <a:ext cx="12179077" cy="6839610"/>
          </a:xfrm>
          <a:prstGeom prst="rect">
            <a:avLst/>
          </a:prstGeom>
          <a:effectLst>
            <a:outerShdw blurRad="50800" dist="50800" dir="5400000" algn="ctr" rotWithShape="0">
              <a:schemeClr val="tx1"/>
            </a:outerShdw>
          </a:effectLst>
        </p:spPr>
      </p:pic>
      <p:sp>
        <p:nvSpPr>
          <p:cNvPr id="5" name="Rectangle 4">
            <a:extLst>
              <a:ext uri="{FF2B5EF4-FFF2-40B4-BE49-F238E27FC236}">
                <a16:creationId xmlns:a16="http://schemas.microsoft.com/office/drawing/2014/main" id="{60FDC5DD-D26A-3D10-8AD0-C7DFE42D6F6C}"/>
              </a:ext>
            </a:extLst>
          </p:cNvPr>
          <p:cNvSpPr/>
          <p:nvPr/>
        </p:nvSpPr>
        <p:spPr>
          <a:xfrm>
            <a:off x="-16042" y="275"/>
            <a:ext cx="12192000" cy="6856607"/>
          </a:xfrm>
          <a:prstGeom prst="rect">
            <a:avLst/>
          </a:prstGeom>
          <a:solidFill>
            <a:schemeClr val="tx1">
              <a:alpha val="7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dirty="0"/>
          </a:p>
        </p:txBody>
      </p:sp>
      <p:sp>
        <p:nvSpPr>
          <p:cNvPr id="4" name="Oval 3">
            <a:extLst>
              <a:ext uri="{FF2B5EF4-FFF2-40B4-BE49-F238E27FC236}">
                <a16:creationId xmlns:a16="http://schemas.microsoft.com/office/drawing/2014/main" id="{95931CF9-41E5-14FB-829F-EA95ED8C6509}"/>
              </a:ext>
            </a:extLst>
          </p:cNvPr>
          <p:cNvSpPr/>
          <p:nvPr/>
        </p:nvSpPr>
        <p:spPr>
          <a:xfrm>
            <a:off x="4621924" y="64457"/>
            <a:ext cx="2283373" cy="2099121"/>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7" name="Picture 16">
            <a:extLst>
              <a:ext uri="{FF2B5EF4-FFF2-40B4-BE49-F238E27FC236}">
                <a16:creationId xmlns:a16="http://schemas.microsoft.com/office/drawing/2014/main" id="{AC2EB5AD-938F-434B-4C06-549211AAAB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13134" y="504213"/>
            <a:ext cx="2128993" cy="1277395"/>
          </a:xfrm>
          <a:prstGeom prst="rect">
            <a:avLst/>
          </a:prstGeom>
        </p:spPr>
      </p:pic>
      <p:sp>
        <p:nvSpPr>
          <p:cNvPr id="2" name="Rectangle: Rounded Corners 1">
            <a:extLst>
              <a:ext uri="{FF2B5EF4-FFF2-40B4-BE49-F238E27FC236}">
                <a16:creationId xmlns:a16="http://schemas.microsoft.com/office/drawing/2014/main" id="{98FBF3C5-E00D-35EF-FE04-76BF81A45836}"/>
              </a:ext>
            </a:extLst>
          </p:cNvPr>
          <p:cNvSpPr/>
          <p:nvPr/>
        </p:nvSpPr>
        <p:spPr>
          <a:xfrm>
            <a:off x="208552" y="2654961"/>
            <a:ext cx="3142753" cy="4184649"/>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1" name="TextBox 10">
            <a:extLst>
              <a:ext uri="{FF2B5EF4-FFF2-40B4-BE49-F238E27FC236}">
                <a16:creationId xmlns:a16="http://schemas.microsoft.com/office/drawing/2014/main" id="{598D9FD9-A7BF-1BA2-499E-C7C2DCE6E7BD}"/>
              </a:ext>
            </a:extLst>
          </p:cNvPr>
          <p:cNvSpPr txBox="1"/>
          <p:nvPr/>
        </p:nvSpPr>
        <p:spPr>
          <a:xfrm>
            <a:off x="-32084" y="2131741"/>
            <a:ext cx="3637755"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INTRODUCTION</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2AE6BA9-3379-CD52-D83A-D2F2F5F1F952}"/>
              </a:ext>
            </a:extLst>
          </p:cNvPr>
          <p:cNvSpPr txBox="1"/>
          <p:nvPr/>
        </p:nvSpPr>
        <p:spPr>
          <a:xfrm>
            <a:off x="3456245" y="2603274"/>
            <a:ext cx="3637754"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METHODOLOGY</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C84B9C3C-7AF6-7962-BCA7-6DE9C421387D}"/>
              </a:ext>
            </a:extLst>
          </p:cNvPr>
          <p:cNvSpPr txBox="1"/>
          <p:nvPr/>
        </p:nvSpPr>
        <p:spPr>
          <a:xfrm>
            <a:off x="6905297" y="2864884"/>
            <a:ext cx="2023829"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RESULT</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95D2EB8C-D682-3BE7-F22D-3B9B486BEC1D}"/>
              </a:ext>
            </a:extLst>
          </p:cNvPr>
          <p:cNvSpPr txBox="1"/>
          <p:nvPr/>
        </p:nvSpPr>
        <p:spPr>
          <a:xfrm>
            <a:off x="8770147" y="3126494"/>
            <a:ext cx="3637754" cy="523220"/>
          </a:xfrm>
          <a:prstGeom prst="rect">
            <a:avLst/>
          </a:prstGeom>
          <a:noFill/>
        </p:spPr>
        <p:txBody>
          <a:bodyPr wrap="square" rtlCol="0">
            <a:spAutoFit/>
          </a:bodyPr>
          <a:lstStyle/>
          <a:p>
            <a:pPr algn="ctr"/>
            <a:r>
              <a:rPr lang="en-US" sz="2800" b="1" dirty="0">
                <a:solidFill>
                  <a:schemeClr val="bg1"/>
                </a:solidFill>
                <a:latin typeface="Rockwell Extra Bold" panose="02060903040505020403" pitchFamily="18" charset="0"/>
                <a:cs typeface="Times New Roman" panose="02020603050405020304" pitchFamily="18" charset="0"/>
              </a:rPr>
              <a:t>CONCLUSION</a:t>
            </a:r>
            <a:endParaRPr lang="en-MY" sz="2800" b="1" dirty="0">
              <a:solidFill>
                <a:schemeClr val="bg1"/>
              </a:solidFill>
              <a:latin typeface="Rockwell Extra Bold" panose="02060903040505020403"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125F9860-E779-776F-2BF2-C5925815B0D6}"/>
              </a:ext>
            </a:extLst>
          </p:cNvPr>
          <p:cNvSpPr/>
          <p:nvPr/>
        </p:nvSpPr>
        <p:spPr>
          <a:xfrm>
            <a:off x="3525434" y="3074808"/>
            <a:ext cx="3142753" cy="3713115"/>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Rectangle: Rounded Corners 15">
            <a:extLst>
              <a:ext uri="{FF2B5EF4-FFF2-40B4-BE49-F238E27FC236}">
                <a16:creationId xmlns:a16="http://schemas.microsoft.com/office/drawing/2014/main" id="{28B466C8-4EDD-B383-209C-2F1D1ECE121A}"/>
              </a:ext>
            </a:extLst>
          </p:cNvPr>
          <p:cNvSpPr/>
          <p:nvPr/>
        </p:nvSpPr>
        <p:spPr>
          <a:xfrm>
            <a:off x="6737376" y="3341926"/>
            <a:ext cx="2160259" cy="3445997"/>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8" name="Rectangle: Rounded Corners 17">
            <a:extLst>
              <a:ext uri="{FF2B5EF4-FFF2-40B4-BE49-F238E27FC236}">
                <a16:creationId xmlns:a16="http://schemas.microsoft.com/office/drawing/2014/main" id="{769A2973-CD0D-0CEE-3626-BE781AD9F159}"/>
              </a:ext>
            </a:extLst>
          </p:cNvPr>
          <p:cNvSpPr/>
          <p:nvPr/>
        </p:nvSpPr>
        <p:spPr>
          <a:xfrm>
            <a:off x="8977146" y="3649714"/>
            <a:ext cx="3142753" cy="3138209"/>
          </a:xfrm>
          <a:prstGeom prst="roundRect">
            <a:avLst/>
          </a:prstGeom>
          <a:solidFill>
            <a:srgbClr val="C8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9" name="TextBox 18">
            <a:extLst>
              <a:ext uri="{FF2B5EF4-FFF2-40B4-BE49-F238E27FC236}">
                <a16:creationId xmlns:a16="http://schemas.microsoft.com/office/drawing/2014/main" id="{52E9D9C0-BD83-B0C9-8748-9497CE913F71}"/>
              </a:ext>
            </a:extLst>
          </p:cNvPr>
          <p:cNvSpPr txBox="1"/>
          <p:nvPr/>
        </p:nvSpPr>
        <p:spPr>
          <a:xfrm>
            <a:off x="177061" y="3051851"/>
            <a:ext cx="2940533" cy="3416320"/>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UAV spraying in Agriculture</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Importance of predicting spray drift.</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UPM laboratory study.</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Objective statement</a:t>
            </a:r>
            <a:endParaRPr lang="en-MY" sz="2400" dirty="0">
              <a:solidFill>
                <a:schemeClr val="bg1"/>
              </a:solidFill>
              <a:latin typeface="Rockwell" panose="02060603020205020403"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E27BE7AC-39F8-D0B2-EDC5-045746E31310}"/>
              </a:ext>
            </a:extLst>
          </p:cNvPr>
          <p:cNvSpPr txBox="1"/>
          <p:nvPr/>
        </p:nvSpPr>
        <p:spPr>
          <a:xfrm>
            <a:off x="3633051" y="3471315"/>
            <a:ext cx="2822579" cy="1200329"/>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Laboratory setup</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Data collection</a:t>
            </a:r>
          </a:p>
        </p:txBody>
      </p:sp>
      <p:sp>
        <p:nvSpPr>
          <p:cNvPr id="21" name="TextBox 20">
            <a:extLst>
              <a:ext uri="{FF2B5EF4-FFF2-40B4-BE49-F238E27FC236}">
                <a16:creationId xmlns:a16="http://schemas.microsoft.com/office/drawing/2014/main" id="{38060DCD-39C9-A606-4A8C-F9304BF8E2C2}"/>
              </a:ext>
            </a:extLst>
          </p:cNvPr>
          <p:cNvSpPr txBox="1"/>
          <p:nvPr/>
        </p:nvSpPr>
        <p:spPr>
          <a:xfrm>
            <a:off x="6557399" y="3989972"/>
            <a:ext cx="2380381" cy="1631216"/>
          </a:xfrm>
          <a:prstGeom prst="rect">
            <a:avLst/>
          </a:prstGeom>
          <a:noFill/>
        </p:spPr>
        <p:txBody>
          <a:bodyPr wrap="square" rtlCol="0">
            <a:spAutoFit/>
          </a:bodyPr>
          <a:lstStyle/>
          <a:p>
            <a:pPr marL="285750" indent="-285750" algn="ctr">
              <a:buFont typeface="Arial" panose="020B0604020202020204" pitchFamily="34" charset="0"/>
              <a:buChar char="•"/>
            </a:pPr>
            <a:r>
              <a:rPr lang="en-US" sz="2000" dirty="0">
                <a:solidFill>
                  <a:schemeClr val="bg1"/>
                </a:solidFill>
                <a:latin typeface="Rockwell" panose="02060603020205020403" pitchFamily="18" charset="0"/>
                <a:cs typeface="Times New Roman" panose="02020603050405020304" pitchFamily="18" charset="0"/>
              </a:rPr>
              <a:t>Findings</a:t>
            </a:r>
          </a:p>
          <a:p>
            <a:pPr marL="285750" indent="-285750" algn="ctr">
              <a:buFont typeface="Arial" panose="020B0604020202020204" pitchFamily="34" charset="0"/>
              <a:buChar char="•"/>
            </a:pPr>
            <a:r>
              <a:rPr lang="en-US" sz="2000" dirty="0">
                <a:solidFill>
                  <a:schemeClr val="bg1"/>
                </a:solidFill>
                <a:latin typeface="Rockwell" panose="02060603020205020403" pitchFamily="18" charset="0"/>
                <a:cs typeface="Times New Roman" panose="02020603050405020304" pitchFamily="18" charset="0"/>
              </a:rPr>
              <a:t>Meteorological factors that affect the spray drift</a:t>
            </a:r>
            <a:endParaRPr lang="en-MY" sz="2000" dirty="0">
              <a:solidFill>
                <a:schemeClr val="bg1"/>
              </a:solidFill>
              <a:latin typeface="Rockwell" panose="02060603020205020403"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116E0580-2730-E817-CBF1-196D1A13A395}"/>
              </a:ext>
            </a:extLst>
          </p:cNvPr>
          <p:cNvSpPr txBox="1"/>
          <p:nvPr/>
        </p:nvSpPr>
        <p:spPr>
          <a:xfrm>
            <a:off x="9259788" y="4280094"/>
            <a:ext cx="2554016" cy="1938992"/>
          </a:xfrm>
          <a:prstGeom prst="rect">
            <a:avLst/>
          </a:prstGeom>
          <a:noFill/>
        </p:spPr>
        <p:txBody>
          <a:bodyPr wrap="square" rtlCol="0">
            <a:spAutoFit/>
          </a:bodyPr>
          <a:lstStyle/>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Future Work</a:t>
            </a:r>
          </a:p>
          <a:p>
            <a:pPr marL="285750" indent="-285750" algn="ctr">
              <a:buFont typeface="Arial" panose="020B0604020202020204" pitchFamily="34" charset="0"/>
              <a:buChar char="•"/>
            </a:pPr>
            <a:r>
              <a:rPr lang="en-US" sz="2400" dirty="0">
                <a:solidFill>
                  <a:schemeClr val="bg1"/>
                </a:solidFill>
                <a:latin typeface="Rockwell" panose="02060603020205020403" pitchFamily="18" charset="0"/>
                <a:cs typeface="Times New Roman" panose="02020603050405020304" pitchFamily="18" charset="0"/>
              </a:rPr>
              <a:t>Implications for agricultural practices</a:t>
            </a:r>
            <a:endParaRPr lang="en-MY" sz="2400" dirty="0">
              <a:solidFill>
                <a:schemeClr val="bg1"/>
              </a:solidFill>
              <a:latin typeface="Rockwell" panose="02060603020205020403" pitchFamily="18" charset="0"/>
              <a:cs typeface="Times New Roman" panose="02020603050405020304" pitchFamily="18" charset="0"/>
            </a:endParaRPr>
          </a:p>
        </p:txBody>
      </p:sp>
    </p:spTree>
    <p:extLst>
      <p:ext uri="{BB962C8B-B14F-4D97-AF65-F5344CB8AC3E}">
        <p14:creationId xmlns:p14="http://schemas.microsoft.com/office/powerpoint/2010/main" val="2998736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latin typeface="Rockwell" panose="02060603020205020403" pitchFamily="18" charset="0"/>
              </a:rPr>
              <a:t>FUTURE WORK</a:t>
            </a:r>
          </a:p>
          <a:p>
            <a:pPr algn="ctr"/>
            <a:endParaRPr lang="en-MY" sz="5400" b="1" dirty="0">
              <a:latin typeface="Rockwell" panose="02060603020205020403" pitchFamily="18" charset="0"/>
            </a:endParaRPr>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4622500" y="1288984"/>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0009" y="118742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72944EE9-85C3-DDC4-9717-31BEB7E449F6}"/>
              </a:ext>
            </a:extLst>
          </p:cNvPr>
          <p:cNvSpPr/>
          <p:nvPr/>
        </p:nvSpPr>
        <p:spPr>
          <a:xfrm>
            <a:off x="2871537" y="2074932"/>
            <a:ext cx="6139158" cy="2031847"/>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2" name="Picture 11" descr="A drone flying in the sky&#10;&#10;Description automatically generated">
            <a:extLst>
              <a:ext uri="{FF2B5EF4-FFF2-40B4-BE49-F238E27FC236}">
                <a16:creationId xmlns:a16="http://schemas.microsoft.com/office/drawing/2014/main" id="{1706A5EA-67EE-84C3-66C8-93346D4C94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464" y="4317085"/>
            <a:ext cx="3276297" cy="18511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49441DC2-6C11-0A4A-316F-D24C1DF3E469}"/>
              </a:ext>
            </a:extLst>
          </p:cNvPr>
          <p:cNvPicPr>
            <a:picLocks noChangeAspect="1"/>
          </p:cNvPicPr>
          <p:nvPr/>
        </p:nvPicPr>
        <p:blipFill>
          <a:blip r:embed="rId4">
            <a:extLst>
              <a:ext uri="{28A0092B-C50C-407E-A947-70E740481C1C}">
                <a14:useLocalDpi xmlns:a14="http://schemas.microsoft.com/office/drawing/2010/main" val="0"/>
              </a:ext>
            </a:extLst>
          </a:blip>
          <a:srcRect t="7591" b="7591"/>
          <a:stretch/>
        </p:blipFill>
        <p:spPr>
          <a:xfrm>
            <a:off x="4594212" y="4317085"/>
            <a:ext cx="3276297" cy="18511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a:extLst>
              <a:ext uri="{FF2B5EF4-FFF2-40B4-BE49-F238E27FC236}">
                <a16:creationId xmlns:a16="http://schemas.microsoft.com/office/drawing/2014/main" id="{451D4E76-E695-53B4-6101-8F9079C4F00D}"/>
              </a:ext>
            </a:extLst>
          </p:cNvPr>
          <p:cNvPicPr>
            <a:picLocks noChangeAspect="1"/>
          </p:cNvPicPr>
          <p:nvPr/>
        </p:nvPicPr>
        <p:blipFill>
          <a:blip r:embed="rId5">
            <a:extLst>
              <a:ext uri="{28A0092B-C50C-407E-A947-70E740481C1C}">
                <a14:useLocalDpi xmlns:a14="http://schemas.microsoft.com/office/drawing/2010/main" val="0"/>
              </a:ext>
            </a:extLst>
          </a:blip>
          <a:srcRect t="7625" b="7625"/>
          <a:stretch/>
        </p:blipFill>
        <p:spPr>
          <a:xfrm>
            <a:off x="8181736" y="4317085"/>
            <a:ext cx="3276297" cy="18511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Rounded Corners 1">
            <a:extLst>
              <a:ext uri="{FF2B5EF4-FFF2-40B4-BE49-F238E27FC236}">
                <a16:creationId xmlns:a16="http://schemas.microsoft.com/office/drawing/2014/main" id="{31CB478B-C775-658C-208E-0E6A6649F448}"/>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53F3CE76-958A-0316-ACA5-8178D4464FB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856180437"/>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pic>
        <p:nvPicPr>
          <p:cNvPr id="4" name="Picture 3" descr="A drone flying in the sky&#10;&#10;Description automatically generated">
            <a:extLst>
              <a:ext uri="{FF2B5EF4-FFF2-40B4-BE49-F238E27FC236}">
                <a16:creationId xmlns:a16="http://schemas.microsoft.com/office/drawing/2014/main" id="{DE30B5F5-F413-C740-13AA-BA8EE824F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436" y="2569030"/>
            <a:ext cx="4974405" cy="28105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0023C0FB-1499-4BF3-F946-A77689E51D07}"/>
              </a:ext>
            </a:extLst>
          </p:cNvPr>
          <p:cNvPicPr>
            <a:picLocks noChangeAspect="1"/>
          </p:cNvPicPr>
          <p:nvPr/>
        </p:nvPicPr>
        <p:blipFill>
          <a:blip r:embed="rId4">
            <a:extLst>
              <a:ext uri="{28A0092B-C50C-407E-A947-70E740481C1C}">
                <a14:useLocalDpi xmlns:a14="http://schemas.microsoft.com/office/drawing/2010/main" val="0"/>
              </a:ext>
            </a:extLst>
          </a:blip>
          <a:srcRect t="7591" b="7591"/>
          <a:stretch/>
        </p:blipFill>
        <p:spPr>
          <a:xfrm>
            <a:off x="3310842" y="1183111"/>
            <a:ext cx="2239943" cy="12655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B779F77D-F72E-D33E-51F7-139A077B88BE}"/>
              </a:ext>
            </a:extLst>
          </p:cNvPr>
          <p:cNvPicPr>
            <a:picLocks noChangeAspect="1"/>
          </p:cNvPicPr>
          <p:nvPr/>
        </p:nvPicPr>
        <p:blipFill>
          <a:blip r:embed="rId5">
            <a:extLst>
              <a:ext uri="{28A0092B-C50C-407E-A947-70E740481C1C}">
                <a14:useLocalDpi xmlns:a14="http://schemas.microsoft.com/office/drawing/2010/main" val="0"/>
              </a:ext>
            </a:extLst>
          </a:blip>
          <a:srcRect t="7625" b="7625"/>
          <a:stretch/>
        </p:blipFill>
        <p:spPr>
          <a:xfrm>
            <a:off x="3959489" y="41041"/>
            <a:ext cx="1899225" cy="1073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a:extLst>
              <a:ext uri="{FF2B5EF4-FFF2-40B4-BE49-F238E27FC236}">
                <a16:creationId xmlns:a16="http://schemas.microsoft.com/office/drawing/2014/main" id="{69A12A6D-66CB-0029-9E5C-CD139B75172A}"/>
              </a:ext>
            </a:extLst>
          </p:cNvPr>
          <p:cNvSpPr txBox="1"/>
          <p:nvPr/>
        </p:nvSpPr>
        <p:spPr>
          <a:xfrm>
            <a:off x="6272463" y="3100899"/>
            <a:ext cx="5614737" cy="1508105"/>
          </a:xfrm>
          <a:prstGeom prst="rect">
            <a:avLst/>
          </a:prstGeom>
          <a:noFill/>
        </p:spPr>
        <p:txBody>
          <a:bodyPr wrap="square" rtlCol="0">
            <a:spAutoFit/>
          </a:bodyPr>
          <a:lstStyle/>
          <a:p>
            <a:r>
              <a:rPr lang="en-MY" sz="2000" b="1" dirty="0">
                <a:solidFill>
                  <a:schemeClr val="bg1"/>
                </a:solidFill>
                <a:latin typeface="Rockwell" panose="02060603020205020403" pitchFamily="18" charset="0"/>
              </a:rPr>
              <a:t>Optimizing Sprayer Configurations</a:t>
            </a:r>
          </a:p>
          <a:p>
            <a:endParaRPr lang="en-MY"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Transitioning from the extended Y-type sprayer to a boom sprayer setup to evaluate its effects on spray drift characteristics and efficiency.</a:t>
            </a:r>
            <a:endParaRPr lang="en-MY" dirty="0">
              <a:solidFill>
                <a:schemeClr val="bg1"/>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F97C121A-CAFB-378E-19A9-D6BCBD0707F0}"/>
              </a:ext>
            </a:extLst>
          </p:cNvPr>
          <p:cNvSpPr/>
          <p:nvPr/>
        </p:nvSpPr>
        <p:spPr>
          <a:xfrm>
            <a:off x="8001863" y="121423"/>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TextBox 1">
            <a:extLst>
              <a:ext uri="{FF2B5EF4-FFF2-40B4-BE49-F238E27FC236}">
                <a16:creationId xmlns:a16="http://schemas.microsoft.com/office/drawing/2014/main" id="{8A691EF3-5EE7-028B-E620-972E9E296AC5}"/>
              </a:ext>
            </a:extLst>
          </p:cNvPr>
          <p:cNvSpPr txBox="1"/>
          <p:nvPr/>
        </p:nvSpPr>
        <p:spPr>
          <a:xfrm>
            <a:off x="6661667" y="19866"/>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C4C2C973-9432-05CE-5E81-6C51D2A6A1DF}"/>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8" name="Picture 7">
            <a:extLst>
              <a:ext uri="{FF2B5EF4-FFF2-40B4-BE49-F238E27FC236}">
                <a16:creationId xmlns:a16="http://schemas.microsoft.com/office/drawing/2014/main" id="{15A6E494-DAC6-5D97-B141-9E856EF3FC7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0940179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pic>
        <p:nvPicPr>
          <p:cNvPr id="4" name="Picture 3" descr="A drone flying in the sky&#10;&#10;Description automatically generated">
            <a:extLst>
              <a:ext uri="{FF2B5EF4-FFF2-40B4-BE49-F238E27FC236}">
                <a16:creationId xmlns:a16="http://schemas.microsoft.com/office/drawing/2014/main" id="{DE30B5F5-F413-C740-13AA-BA8EE824F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613" y="5322276"/>
            <a:ext cx="2367101" cy="13374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0023C0FB-1499-4BF3-F946-A77689E51D07}"/>
              </a:ext>
            </a:extLst>
          </p:cNvPr>
          <p:cNvPicPr>
            <a:picLocks noChangeAspect="1"/>
          </p:cNvPicPr>
          <p:nvPr/>
        </p:nvPicPr>
        <p:blipFill>
          <a:blip r:embed="rId4">
            <a:extLst>
              <a:ext uri="{28A0092B-C50C-407E-A947-70E740481C1C}">
                <a14:useLocalDpi xmlns:a14="http://schemas.microsoft.com/office/drawing/2010/main" val="0"/>
              </a:ext>
            </a:extLst>
          </a:blip>
          <a:srcRect t="7591" b="7591"/>
          <a:stretch/>
        </p:blipFill>
        <p:spPr>
          <a:xfrm>
            <a:off x="839812" y="2054298"/>
            <a:ext cx="5303601" cy="29965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B779F77D-F72E-D33E-51F7-139A077B88BE}"/>
              </a:ext>
            </a:extLst>
          </p:cNvPr>
          <p:cNvPicPr>
            <a:picLocks noChangeAspect="1"/>
          </p:cNvPicPr>
          <p:nvPr/>
        </p:nvPicPr>
        <p:blipFill>
          <a:blip r:embed="rId5">
            <a:extLst>
              <a:ext uri="{28A0092B-C50C-407E-A947-70E740481C1C}">
                <a14:useLocalDpi xmlns:a14="http://schemas.microsoft.com/office/drawing/2010/main" val="0"/>
              </a:ext>
            </a:extLst>
          </a:blip>
          <a:srcRect t="7625" b="7625"/>
          <a:stretch/>
        </p:blipFill>
        <p:spPr>
          <a:xfrm>
            <a:off x="3491612" y="801134"/>
            <a:ext cx="1899225" cy="10730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a:extLst>
              <a:ext uri="{FF2B5EF4-FFF2-40B4-BE49-F238E27FC236}">
                <a16:creationId xmlns:a16="http://schemas.microsoft.com/office/drawing/2014/main" id="{69A12A6D-66CB-0029-9E5C-CD139B75172A}"/>
              </a:ext>
            </a:extLst>
          </p:cNvPr>
          <p:cNvSpPr txBox="1"/>
          <p:nvPr/>
        </p:nvSpPr>
        <p:spPr>
          <a:xfrm>
            <a:off x="6357514" y="2649978"/>
            <a:ext cx="5614737" cy="1815882"/>
          </a:xfrm>
          <a:prstGeom prst="rect">
            <a:avLst/>
          </a:prstGeom>
          <a:noFill/>
        </p:spPr>
        <p:txBody>
          <a:bodyPr wrap="square" rtlCol="0">
            <a:spAutoFit/>
          </a:bodyPr>
          <a:lstStyle/>
          <a:p>
            <a:r>
              <a:rPr lang="en-MY" sz="2000" b="1" dirty="0">
                <a:solidFill>
                  <a:schemeClr val="bg1"/>
                </a:solidFill>
                <a:latin typeface="Rockwell" panose="02060603020205020403" pitchFamily="18" charset="0"/>
              </a:rPr>
              <a:t>Field Testing</a:t>
            </a:r>
          </a:p>
          <a:p>
            <a:endParaRPr lang="en-MY" sz="2000" b="1" dirty="0">
              <a:solidFill>
                <a:schemeClr val="bg1"/>
              </a:solidFill>
              <a:latin typeface="Rockwell" panose="02060603020205020403" pitchFamily="18" charset="0"/>
            </a:endParaRPr>
          </a:p>
          <a:p>
            <a:r>
              <a:rPr lang="en-US" dirty="0">
                <a:solidFill>
                  <a:schemeClr val="bg1"/>
                </a:solidFill>
                <a:latin typeface="Rockwell" panose="02060603020205020403" pitchFamily="18" charset="0"/>
              </a:rPr>
              <a:t>Conducting field trials to validate the findings under realistic environmental and operational conditions, providing critical insights into the practical performance of the UAV sprayer.</a:t>
            </a:r>
            <a:endParaRPr lang="en-MY" dirty="0">
              <a:solidFill>
                <a:schemeClr val="bg1"/>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F97C121A-CAFB-378E-19A9-D6BCBD0707F0}"/>
              </a:ext>
            </a:extLst>
          </p:cNvPr>
          <p:cNvSpPr/>
          <p:nvPr/>
        </p:nvSpPr>
        <p:spPr>
          <a:xfrm>
            <a:off x="8001863" y="121423"/>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TextBox 1">
            <a:extLst>
              <a:ext uri="{FF2B5EF4-FFF2-40B4-BE49-F238E27FC236}">
                <a16:creationId xmlns:a16="http://schemas.microsoft.com/office/drawing/2014/main" id="{8A691EF3-5EE7-028B-E620-972E9E296AC5}"/>
              </a:ext>
            </a:extLst>
          </p:cNvPr>
          <p:cNvSpPr txBox="1"/>
          <p:nvPr/>
        </p:nvSpPr>
        <p:spPr>
          <a:xfrm>
            <a:off x="6661667" y="19866"/>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656D42FC-0432-2D9E-8310-2062A5906931}"/>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8" name="Picture 7">
            <a:extLst>
              <a:ext uri="{FF2B5EF4-FFF2-40B4-BE49-F238E27FC236}">
                <a16:creationId xmlns:a16="http://schemas.microsoft.com/office/drawing/2014/main" id="{42087A53-1C40-7FB5-0F97-D145548BEFC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8573347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pic>
        <p:nvPicPr>
          <p:cNvPr id="4" name="Picture 3" descr="A drone flying in the sky&#10;&#10;Description automatically generated">
            <a:extLst>
              <a:ext uri="{FF2B5EF4-FFF2-40B4-BE49-F238E27FC236}">
                <a16:creationId xmlns:a16="http://schemas.microsoft.com/office/drawing/2014/main" id="{DE30B5F5-F413-C740-13AA-BA8EE824F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3963" y="6689343"/>
            <a:ext cx="2367101" cy="13374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0023C0FB-1499-4BF3-F946-A77689E51D07}"/>
              </a:ext>
            </a:extLst>
          </p:cNvPr>
          <p:cNvPicPr>
            <a:picLocks noChangeAspect="1"/>
          </p:cNvPicPr>
          <p:nvPr/>
        </p:nvPicPr>
        <p:blipFill>
          <a:blip r:embed="rId4">
            <a:extLst>
              <a:ext uri="{28A0092B-C50C-407E-A947-70E740481C1C}">
                <a14:useLocalDpi xmlns:a14="http://schemas.microsoft.com/office/drawing/2010/main" val="0"/>
              </a:ext>
            </a:extLst>
          </a:blip>
          <a:srcRect t="7591" b="7591"/>
          <a:stretch/>
        </p:blipFill>
        <p:spPr>
          <a:xfrm>
            <a:off x="3261843" y="5166732"/>
            <a:ext cx="2128994" cy="12028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a:extLst>
              <a:ext uri="{FF2B5EF4-FFF2-40B4-BE49-F238E27FC236}">
                <a16:creationId xmlns:a16="http://schemas.microsoft.com/office/drawing/2014/main" id="{B779F77D-F72E-D33E-51F7-139A077B88BE}"/>
              </a:ext>
            </a:extLst>
          </p:cNvPr>
          <p:cNvPicPr>
            <a:picLocks noChangeAspect="1"/>
          </p:cNvPicPr>
          <p:nvPr/>
        </p:nvPicPr>
        <p:blipFill>
          <a:blip r:embed="rId5">
            <a:extLst>
              <a:ext uri="{28A0092B-C50C-407E-A947-70E740481C1C}">
                <a14:useLocalDpi xmlns:a14="http://schemas.microsoft.com/office/drawing/2010/main" val="0"/>
              </a:ext>
            </a:extLst>
          </a:blip>
          <a:srcRect t="7625" b="7625"/>
          <a:stretch/>
        </p:blipFill>
        <p:spPr>
          <a:xfrm>
            <a:off x="796168" y="2169791"/>
            <a:ext cx="4913726" cy="2776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1" name="TextBox 10">
            <a:extLst>
              <a:ext uri="{FF2B5EF4-FFF2-40B4-BE49-F238E27FC236}">
                <a16:creationId xmlns:a16="http://schemas.microsoft.com/office/drawing/2014/main" id="{69A12A6D-66CB-0029-9E5C-CD139B75172A}"/>
              </a:ext>
            </a:extLst>
          </p:cNvPr>
          <p:cNvSpPr txBox="1"/>
          <p:nvPr/>
        </p:nvSpPr>
        <p:spPr>
          <a:xfrm>
            <a:off x="6357514" y="2649978"/>
            <a:ext cx="5614737" cy="2246769"/>
          </a:xfrm>
          <a:prstGeom prst="rect">
            <a:avLst/>
          </a:prstGeom>
          <a:noFill/>
        </p:spPr>
        <p:txBody>
          <a:bodyPr wrap="square" rtlCol="0">
            <a:spAutoFit/>
          </a:bodyPr>
          <a:lstStyle/>
          <a:p>
            <a:r>
              <a:rPr lang="en-MY" sz="2000" b="1" dirty="0">
                <a:solidFill>
                  <a:schemeClr val="bg1"/>
                </a:solidFill>
                <a:latin typeface="Rockwell" panose="02060603020205020403" pitchFamily="18" charset="0"/>
              </a:rPr>
              <a:t>Prediction Model Integration</a:t>
            </a:r>
          </a:p>
          <a:p>
            <a:endParaRPr lang="en-MY" sz="2000" b="1" dirty="0">
              <a:solidFill>
                <a:schemeClr val="bg1"/>
              </a:solidFill>
              <a:latin typeface="Rockwell" panose="02060603020205020403" pitchFamily="18" charset="0"/>
            </a:endParaRPr>
          </a:p>
          <a:p>
            <a:r>
              <a:rPr lang="en-US" sz="2000" dirty="0">
                <a:solidFill>
                  <a:schemeClr val="bg1"/>
                </a:solidFill>
                <a:latin typeface="Rockwell" panose="02060603020205020403" pitchFamily="18" charset="0"/>
              </a:rPr>
              <a:t>Utilizing the developed spray drift prediction model to compare simulated outcomes with actual field observations, enabling further refinement and validation of the model for operational use.</a:t>
            </a:r>
            <a:endParaRPr lang="en-MY" sz="2000" dirty="0">
              <a:solidFill>
                <a:schemeClr val="bg1"/>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F97C121A-CAFB-378E-19A9-D6BCBD0707F0}"/>
              </a:ext>
            </a:extLst>
          </p:cNvPr>
          <p:cNvSpPr/>
          <p:nvPr/>
        </p:nvSpPr>
        <p:spPr>
          <a:xfrm>
            <a:off x="8001863" y="121423"/>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TextBox 1">
            <a:extLst>
              <a:ext uri="{FF2B5EF4-FFF2-40B4-BE49-F238E27FC236}">
                <a16:creationId xmlns:a16="http://schemas.microsoft.com/office/drawing/2014/main" id="{8A691EF3-5EE7-028B-E620-972E9E296AC5}"/>
              </a:ext>
            </a:extLst>
          </p:cNvPr>
          <p:cNvSpPr txBox="1"/>
          <p:nvPr/>
        </p:nvSpPr>
        <p:spPr>
          <a:xfrm>
            <a:off x="6661667" y="19866"/>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F8EFEE1B-1F71-3B62-1660-50251DD3259B}"/>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8" name="Picture 7">
            <a:extLst>
              <a:ext uri="{FF2B5EF4-FFF2-40B4-BE49-F238E27FC236}">
                <a16:creationId xmlns:a16="http://schemas.microsoft.com/office/drawing/2014/main" id="{33FC645E-8D7B-6E14-C257-D5D5263DD73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4042401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latin typeface="Rockwell" panose="02060603020205020403" pitchFamily="18" charset="0"/>
              </a:rPr>
              <a:t>Implications for Agricultural Practices</a:t>
            </a:r>
          </a:p>
          <a:p>
            <a:pPr algn="ctr"/>
            <a:endParaRPr lang="en-MY" sz="5400" b="1" dirty="0">
              <a:latin typeface="Rockwell" panose="02060603020205020403" pitchFamily="18" charset="0"/>
            </a:endParaRPr>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4622500" y="1288984"/>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170009" y="1187427"/>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72944EE9-85C3-DDC4-9717-31BEB7E449F6}"/>
              </a:ext>
            </a:extLst>
          </p:cNvPr>
          <p:cNvSpPr/>
          <p:nvPr/>
        </p:nvSpPr>
        <p:spPr>
          <a:xfrm>
            <a:off x="2871537" y="2074932"/>
            <a:ext cx="6139158" cy="2031847"/>
          </a:xfrm>
          <a:prstGeom prst="rect">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12" name="Picture 11">
            <a:extLst>
              <a:ext uri="{FF2B5EF4-FFF2-40B4-BE49-F238E27FC236}">
                <a16:creationId xmlns:a16="http://schemas.microsoft.com/office/drawing/2014/main" id="{1706A5EA-67EE-84C3-66C8-93346D4C945E}"/>
              </a:ext>
            </a:extLst>
          </p:cNvPr>
          <p:cNvPicPr>
            <a:picLocks noChangeAspect="1"/>
          </p:cNvPicPr>
          <p:nvPr/>
        </p:nvPicPr>
        <p:blipFill>
          <a:blip r:embed="rId3">
            <a:extLst>
              <a:ext uri="{28A0092B-C50C-407E-A947-70E740481C1C}">
                <a14:useLocalDpi xmlns:a14="http://schemas.microsoft.com/office/drawing/2010/main" val="0"/>
              </a:ext>
            </a:extLst>
          </a:blip>
          <a:srcRect l="406" r="406"/>
          <a:stretch/>
        </p:blipFill>
        <p:spPr>
          <a:xfrm>
            <a:off x="447328" y="444415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49441DC2-6C11-0A4A-316F-D24C1DF3E469}"/>
              </a:ext>
            </a:extLst>
          </p:cNvPr>
          <p:cNvPicPr>
            <a:picLocks noChangeAspect="1"/>
          </p:cNvPicPr>
          <p:nvPr/>
        </p:nvPicPr>
        <p:blipFill>
          <a:blip r:embed="rId4">
            <a:extLst>
              <a:ext uri="{28A0092B-C50C-407E-A947-70E740481C1C}">
                <a14:useLocalDpi xmlns:a14="http://schemas.microsoft.com/office/drawing/2010/main" val="0"/>
              </a:ext>
            </a:extLst>
          </a:blip>
          <a:srcRect t="12373" b="12373"/>
          <a:stretch/>
        </p:blipFill>
        <p:spPr>
          <a:xfrm>
            <a:off x="3491955" y="444415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a:extLst>
              <a:ext uri="{FF2B5EF4-FFF2-40B4-BE49-F238E27FC236}">
                <a16:creationId xmlns:a16="http://schemas.microsoft.com/office/drawing/2014/main" id="{451D4E76-E695-53B4-6101-8F9079C4F00D}"/>
              </a:ext>
            </a:extLst>
          </p:cNvPr>
          <p:cNvPicPr>
            <a:picLocks noChangeAspect="1"/>
          </p:cNvPicPr>
          <p:nvPr/>
        </p:nvPicPr>
        <p:blipFill>
          <a:blip r:embed="rId5">
            <a:extLst>
              <a:ext uri="{28A0092B-C50C-407E-A947-70E740481C1C}">
                <a14:useLocalDpi xmlns:a14="http://schemas.microsoft.com/office/drawing/2010/main" val="0"/>
              </a:ext>
            </a:extLst>
          </a:blip>
          <a:srcRect t="7508" b="7508"/>
          <a:stretch/>
        </p:blipFill>
        <p:spPr>
          <a:xfrm>
            <a:off x="6714254" y="444415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a:extLst>
              <a:ext uri="{FF2B5EF4-FFF2-40B4-BE49-F238E27FC236}">
                <a16:creationId xmlns:a16="http://schemas.microsoft.com/office/drawing/2014/main" id="{5AC41CFB-751B-37E9-0FFD-98120649B780}"/>
              </a:ext>
            </a:extLst>
          </p:cNvPr>
          <p:cNvPicPr>
            <a:picLocks noChangeAspect="1"/>
          </p:cNvPicPr>
          <p:nvPr/>
        </p:nvPicPr>
        <p:blipFill>
          <a:blip r:embed="rId6">
            <a:extLst>
              <a:ext uri="{28A0092B-C50C-407E-A947-70E740481C1C}">
                <a14:useLocalDpi xmlns:a14="http://schemas.microsoft.com/office/drawing/2010/main" val="0"/>
              </a:ext>
            </a:extLst>
          </a:blip>
          <a:srcRect t="7701" b="7701"/>
          <a:stretch/>
        </p:blipFill>
        <p:spPr>
          <a:xfrm>
            <a:off x="9679881" y="444415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Rounded Corners 3">
            <a:extLst>
              <a:ext uri="{FF2B5EF4-FFF2-40B4-BE49-F238E27FC236}">
                <a16:creationId xmlns:a16="http://schemas.microsoft.com/office/drawing/2014/main" id="{08F36D14-D49A-6A92-ACFD-9A5B62834D39}"/>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AF2E283B-53A1-4F27-C2C3-C4F6C6D3A58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931241225"/>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377877" y="454464"/>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305700" y="340055"/>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1706A5EA-67EE-84C3-66C8-93346D4C945E}"/>
              </a:ext>
            </a:extLst>
          </p:cNvPr>
          <p:cNvPicPr>
            <a:picLocks noChangeAspect="1"/>
          </p:cNvPicPr>
          <p:nvPr/>
        </p:nvPicPr>
        <p:blipFill>
          <a:blip r:embed="rId3">
            <a:extLst>
              <a:ext uri="{28A0092B-C50C-407E-A947-70E740481C1C}">
                <a14:useLocalDpi xmlns:a14="http://schemas.microsoft.com/office/drawing/2010/main" val="0"/>
              </a:ext>
            </a:extLst>
          </a:blip>
          <a:srcRect l="406" r="406"/>
          <a:stretch/>
        </p:blipFill>
        <p:spPr>
          <a:xfrm>
            <a:off x="6826214" y="2787896"/>
            <a:ext cx="4922336" cy="2781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49441DC2-6C11-0A4A-316F-D24C1DF3E469}"/>
              </a:ext>
            </a:extLst>
          </p:cNvPr>
          <p:cNvPicPr>
            <a:picLocks noChangeAspect="1"/>
          </p:cNvPicPr>
          <p:nvPr/>
        </p:nvPicPr>
        <p:blipFill>
          <a:blip r:embed="rId4">
            <a:extLst>
              <a:ext uri="{28A0092B-C50C-407E-A947-70E740481C1C}">
                <a14:useLocalDpi xmlns:a14="http://schemas.microsoft.com/office/drawing/2010/main" val="0"/>
              </a:ext>
            </a:extLst>
          </a:blip>
          <a:srcRect t="12373" b="12373"/>
          <a:stretch/>
        </p:blipFill>
        <p:spPr>
          <a:xfrm>
            <a:off x="9008912" y="-434370"/>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a:extLst>
              <a:ext uri="{FF2B5EF4-FFF2-40B4-BE49-F238E27FC236}">
                <a16:creationId xmlns:a16="http://schemas.microsoft.com/office/drawing/2014/main" id="{451D4E76-E695-53B4-6101-8F9079C4F00D}"/>
              </a:ext>
            </a:extLst>
          </p:cNvPr>
          <p:cNvPicPr>
            <a:picLocks noChangeAspect="1"/>
          </p:cNvPicPr>
          <p:nvPr/>
        </p:nvPicPr>
        <p:blipFill>
          <a:blip r:embed="rId5">
            <a:extLst>
              <a:ext uri="{28A0092B-C50C-407E-A947-70E740481C1C}">
                <a14:useLocalDpi xmlns:a14="http://schemas.microsoft.com/office/drawing/2010/main" val="0"/>
              </a:ext>
            </a:extLst>
          </a:blip>
          <a:srcRect t="7508" b="7508"/>
          <a:stretch/>
        </p:blipFill>
        <p:spPr>
          <a:xfrm>
            <a:off x="7878367" y="124578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a:extLst>
              <a:ext uri="{FF2B5EF4-FFF2-40B4-BE49-F238E27FC236}">
                <a16:creationId xmlns:a16="http://schemas.microsoft.com/office/drawing/2014/main" id="{5AC41CFB-751B-37E9-0FFD-98120649B780}"/>
              </a:ext>
            </a:extLst>
          </p:cNvPr>
          <p:cNvPicPr>
            <a:picLocks noChangeAspect="1"/>
          </p:cNvPicPr>
          <p:nvPr/>
        </p:nvPicPr>
        <p:blipFill>
          <a:blip r:embed="rId6">
            <a:extLst>
              <a:ext uri="{28A0092B-C50C-407E-A947-70E740481C1C}">
                <a14:useLocalDpi xmlns:a14="http://schemas.microsoft.com/office/drawing/2010/main" val="0"/>
              </a:ext>
            </a:extLst>
          </a:blip>
          <a:srcRect t="7701" b="7701"/>
          <a:stretch/>
        </p:blipFill>
        <p:spPr>
          <a:xfrm>
            <a:off x="10618005" y="-1973241"/>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FF8BD009-846F-AC8E-609D-C6B9DD676DC4}"/>
              </a:ext>
            </a:extLst>
          </p:cNvPr>
          <p:cNvSpPr txBox="1"/>
          <p:nvPr/>
        </p:nvSpPr>
        <p:spPr>
          <a:xfrm>
            <a:off x="923434" y="3037462"/>
            <a:ext cx="5614737" cy="2554545"/>
          </a:xfrm>
          <a:prstGeom prst="rect">
            <a:avLst/>
          </a:prstGeom>
          <a:noFill/>
        </p:spPr>
        <p:txBody>
          <a:bodyPr wrap="square" rtlCol="0">
            <a:spAutoFit/>
          </a:bodyPr>
          <a:lstStyle/>
          <a:p>
            <a:r>
              <a:rPr lang="en-MY" sz="2000" b="1" dirty="0">
                <a:solidFill>
                  <a:schemeClr val="bg1"/>
                </a:solidFill>
                <a:latin typeface="Rockwell" panose="02060603020205020403" pitchFamily="18" charset="0"/>
              </a:rPr>
              <a:t>Enhanced Application Efficiency</a:t>
            </a:r>
          </a:p>
          <a:p>
            <a:endParaRPr lang="en-MY" sz="2000" b="1" dirty="0">
              <a:solidFill>
                <a:schemeClr val="bg1"/>
              </a:solidFill>
              <a:latin typeface="Rockwell" panose="02060603020205020403" pitchFamily="18" charset="0"/>
            </a:endParaRPr>
          </a:p>
          <a:p>
            <a:r>
              <a:rPr lang="en-US" sz="2000" dirty="0">
                <a:solidFill>
                  <a:schemeClr val="bg1"/>
                </a:solidFill>
                <a:latin typeface="Rockwell" panose="02060603020205020403" pitchFamily="18" charset="0"/>
              </a:rPr>
              <a:t>Precise prediction and control of spray drift allow for better targeting of agrochemicals, ensuring they are deposited on the intended area. This reduces waste and maximizes the effectiveness of pesticides, herbicides, and fertilizers.</a:t>
            </a:r>
            <a:endParaRPr lang="en-MY" sz="2000" dirty="0">
              <a:solidFill>
                <a:schemeClr val="bg1"/>
              </a:solidFill>
              <a:latin typeface="Rockwell" panose="02060603020205020403" pitchFamily="18" charset="0"/>
            </a:endParaRPr>
          </a:p>
        </p:txBody>
      </p:sp>
      <p:sp>
        <p:nvSpPr>
          <p:cNvPr id="5" name="Rectangle: Rounded Corners 4">
            <a:extLst>
              <a:ext uri="{FF2B5EF4-FFF2-40B4-BE49-F238E27FC236}">
                <a16:creationId xmlns:a16="http://schemas.microsoft.com/office/drawing/2014/main" id="{F356976B-7DB8-3857-B106-0698D66D2A61}"/>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8" name="Picture 7">
            <a:extLst>
              <a:ext uri="{FF2B5EF4-FFF2-40B4-BE49-F238E27FC236}">
                <a16:creationId xmlns:a16="http://schemas.microsoft.com/office/drawing/2014/main" id="{69DB7845-11E1-3577-2E21-EE9B9AD92D8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987337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377877" y="454464"/>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305698" y="340055"/>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1706A5EA-67EE-84C3-66C8-93346D4C945E}"/>
              </a:ext>
            </a:extLst>
          </p:cNvPr>
          <p:cNvPicPr>
            <a:picLocks noChangeAspect="1"/>
          </p:cNvPicPr>
          <p:nvPr/>
        </p:nvPicPr>
        <p:blipFill>
          <a:blip r:embed="rId3">
            <a:extLst>
              <a:ext uri="{28A0092B-C50C-407E-A947-70E740481C1C}">
                <a14:useLocalDpi xmlns:a14="http://schemas.microsoft.com/office/drawing/2010/main" val="0"/>
              </a:ext>
            </a:extLst>
          </a:blip>
          <a:srcRect t="7508" b="7508"/>
          <a:stretch/>
        </p:blipFill>
        <p:spPr>
          <a:xfrm>
            <a:off x="6826214" y="2787896"/>
            <a:ext cx="4922336" cy="2781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49441DC2-6C11-0A4A-316F-D24C1DF3E469}"/>
              </a:ext>
            </a:extLst>
          </p:cNvPr>
          <p:cNvPicPr>
            <a:picLocks noChangeAspect="1"/>
          </p:cNvPicPr>
          <p:nvPr/>
        </p:nvPicPr>
        <p:blipFill>
          <a:blip r:embed="rId4">
            <a:extLst>
              <a:ext uri="{28A0092B-C50C-407E-A947-70E740481C1C}">
                <a14:useLocalDpi xmlns:a14="http://schemas.microsoft.com/office/drawing/2010/main" val="0"/>
              </a:ext>
            </a:extLst>
          </a:blip>
          <a:srcRect t="12373" b="12373"/>
          <a:stretch/>
        </p:blipFill>
        <p:spPr>
          <a:xfrm>
            <a:off x="9008912" y="1171052"/>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a:extLst>
              <a:ext uri="{FF2B5EF4-FFF2-40B4-BE49-F238E27FC236}">
                <a16:creationId xmlns:a16="http://schemas.microsoft.com/office/drawing/2014/main" id="{451D4E76-E695-53B4-6101-8F9079C4F00D}"/>
              </a:ext>
            </a:extLst>
          </p:cNvPr>
          <p:cNvPicPr>
            <a:picLocks noChangeAspect="1"/>
          </p:cNvPicPr>
          <p:nvPr/>
        </p:nvPicPr>
        <p:blipFill>
          <a:blip r:embed="rId5">
            <a:extLst>
              <a:ext uri="{28A0092B-C50C-407E-A947-70E740481C1C}">
                <a14:useLocalDpi xmlns:a14="http://schemas.microsoft.com/office/drawing/2010/main" val="0"/>
              </a:ext>
            </a:extLst>
          </a:blip>
          <a:srcRect l="406" r="406"/>
          <a:stretch/>
        </p:blipFill>
        <p:spPr>
          <a:xfrm>
            <a:off x="9008912" y="5964916"/>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a:extLst>
              <a:ext uri="{FF2B5EF4-FFF2-40B4-BE49-F238E27FC236}">
                <a16:creationId xmlns:a16="http://schemas.microsoft.com/office/drawing/2014/main" id="{5AC41CFB-751B-37E9-0FFD-98120649B780}"/>
              </a:ext>
            </a:extLst>
          </p:cNvPr>
          <p:cNvPicPr>
            <a:picLocks noChangeAspect="1"/>
          </p:cNvPicPr>
          <p:nvPr/>
        </p:nvPicPr>
        <p:blipFill>
          <a:blip r:embed="rId6">
            <a:extLst>
              <a:ext uri="{28A0092B-C50C-407E-A947-70E740481C1C}">
                <a14:useLocalDpi xmlns:a14="http://schemas.microsoft.com/office/drawing/2010/main" val="0"/>
              </a:ext>
            </a:extLst>
          </a:blip>
          <a:srcRect t="7701" b="7701"/>
          <a:stretch/>
        </p:blipFill>
        <p:spPr>
          <a:xfrm>
            <a:off x="10388882" y="-416279"/>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FF8BD009-846F-AC8E-609D-C6B9DD676DC4}"/>
              </a:ext>
            </a:extLst>
          </p:cNvPr>
          <p:cNvSpPr txBox="1"/>
          <p:nvPr/>
        </p:nvSpPr>
        <p:spPr>
          <a:xfrm>
            <a:off x="923434" y="3037462"/>
            <a:ext cx="5614737" cy="2246769"/>
          </a:xfrm>
          <a:prstGeom prst="rect">
            <a:avLst/>
          </a:prstGeom>
          <a:noFill/>
        </p:spPr>
        <p:txBody>
          <a:bodyPr wrap="square" rtlCol="0">
            <a:spAutoFit/>
          </a:bodyPr>
          <a:lstStyle/>
          <a:p>
            <a:r>
              <a:rPr lang="en-MY" sz="2000" b="1" dirty="0">
                <a:solidFill>
                  <a:schemeClr val="bg1"/>
                </a:solidFill>
                <a:latin typeface="Rockwell" panose="02060603020205020403" pitchFamily="18" charset="0"/>
              </a:rPr>
              <a:t>Minimized Environmental Impact</a:t>
            </a:r>
          </a:p>
          <a:p>
            <a:endParaRPr lang="en-MY" sz="2000" b="1" dirty="0">
              <a:solidFill>
                <a:schemeClr val="bg1"/>
              </a:solidFill>
              <a:latin typeface="Rockwell" panose="02060603020205020403" pitchFamily="18" charset="0"/>
            </a:endParaRPr>
          </a:p>
          <a:p>
            <a:r>
              <a:rPr lang="en-US" sz="2000" dirty="0">
                <a:solidFill>
                  <a:schemeClr val="bg1"/>
                </a:solidFill>
                <a:latin typeface="Rockwell" panose="02060603020205020403" pitchFamily="18" charset="0"/>
              </a:rPr>
              <a:t>By reducing off-target drift, the research helps mitigate contamination of nearby ecosystems, including water bodies, non-target crops, and natural habitats, thereby promoting more sustainable agricultural practices.</a:t>
            </a:r>
            <a:endParaRPr lang="en-MY" sz="2000" dirty="0">
              <a:solidFill>
                <a:schemeClr val="bg1"/>
              </a:solidFill>
              <a:latin typeface="Rockwell" panose="02060603020205020403" pitchFamily="18" charset="0"/>
            </a:endParaRPr>
          </a:p>
        </p:txBody>
      </p:sp>
      <p:sp>
        <p:nvSpPr>
          <p:cNvPr id="5" name="Rectangle: Rounded Corners 4">
            <a:extLst>
              <a:ext uri="{FF2B5EF4-FFF2-40B4-BE49-F238E27FC236}">
                <a16:creationId xmlns:a16="http://schemas.microsoft.com/office/drawing/2014/main" id="{DACFE635-802C-17B4-8107-C5900355566D}"/>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8" name="Picture 7">
            <a:extLst>
              <a:ext uri="{FF2B5EF4-FFF2-40B4-BE49-F238E27FC236}">
                <a16:creationId xmlns:a16="http://schemas.microsoft.com/office/drawing/2014/main" id="{049BD5C8-AD92-66A8-F581-F23DF1A1483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8250893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377877" y="454464"/>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305703" y="340055"/>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1706A5EA-67EE-84C3-66C8-93346D4C945E}"/>
              </a:ext>
            </a:extLst>
          </p:cNvPr>
          <p:cNvPicPr>
            <a:picLocks noChangeAspect="1"/>
          </p:cNvPicPr>
          <p:nvPr/>
        </p:nvPicPr>
        <p:blipFill>
          <a:blip r:embed="rId3">
            <a:extLst>
              <a:ext uri="{28A0092B-C50C-407E-A947-70E740481C1C}">
                <a14:useLocalDpi xmlns:a14="http://schemas.microsoft.com/office/drawing/2010/main" val="0"/>
              </a:ext>
            </a:extLst>
          </a:blip>
          <a:srcRect t="12373" b="12373"/>
          <a:stretch/>
        </p:blipFill>
        <p:spPr>
          <a:xfrm>
            <a:off x="6826214" y="2787896"/>
            <a:ext cx="4922336" cy="2781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49441DC2-6C11-0A4A-316F-D24C1DF3E469}"/>
              </a:ext>
            </a:extLst>
          </p:cNvPr>
          <p:cNvPicPr>
            <a:picLocks noChangeAspect="1"/>
          </p:cNvPicPr>
          <p:nvPr/>
        </p:nvPicPr>
        <p:blipFill>
          <a:blip r:embed="rId4">
            <a:extLst>
              <a:ext uri="{28A0092B-C50C-407E-A947-70E740481C1C}">
                <a14:useLocalDpi xmlns:a14="http://schemas.microsoft.com/office/drawing/2010/main" val="0"/>
              </a:ext>
            </a:extLst>
          </a:blip>
          <a:srcRect t="7508" b="7508"/>
          <a:stretch/>
        </p:blipFill>
        <p:spPr>
          <a:xfrm>
            <a:off x="8792343" y="5908344"/>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a:extLst>
              <a:ext uri="{FF2B5EF4-FFF2-40B4-BE49-F238E27FC236}">
                <a16:creationId xmlns:a16="http://schemas.microsoft.com/office/drawing/2014/main" id="{451D4E76-E695-53B4-6101-8F9079C4F00D}"/>
              </a:ext>
            </a:extLst>
          </p:cNvPr>
          <p:cNvPicPr>
            <a:picLocks noChangeAspect="1"/>
          </p:cNvPicPr>
          <p:nvPr/>
        </p:nvPicPr>
        <p:blipFill>
          <a:blip r:embed="rId5">
            <a:extLst>
              <a:ext uri="{28A0092B-C50C-407E-A947-70E740481C1C}">
                <a14:useLocalDpi xmlns:a14="http://schemas.microsoft.com/office/drawing/2010/main" val="0"/>
              </a:ext>
            </a:extLst>
          </a:blip>
          <a:srcRect l="406" r="406"/>
          <a:stretch/>
        </p:blipFill>
        <p:spPr>
          <a:xfrm>
            <a:off x="10388882" y="752518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a:extLst>
              <a:ext uri="{FF2B5EF4-FFF2-40B4-BE49-F238E27FC236}">
                <a16:creationId xmlns:a16="http://schemas.microsoft.com/office/drawing/2014/main" id="{5AC41CFB-751B-37E9-0FFD-98120649B780}"/>
              </a:ext>
            </a:extLst>
          </p:cNvPr>
          <p:cNvPicPr>
            <a:picLocks noChangeAspect="1"/>
          </p:cNvPicPr>
          <p:nvPr/>
        </p:nvPicPr>
        <p:blipFill>
          <a:blip r:embed="rId6">
            <a:extLst>
              <a:ext uri="{28A0092B-C50C-407E-A947-70E740481C1C}">
                <a14:useLocalDpi xmlns:a14="http://schemas.microsoft.com/office/drawing/2010/main" val="0"/>
              </a:ext>
            </a:extLst>
          </a:blip>
          <a:srcRect t="7701" b="7701"/>
          <a:stretch/>
        </p:blipFill>
        <p:spPr>
          <a:xfrm>
            <a:off x="8792343" y="114574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FF8BD009-846F-AC8E-609D-C6B9DD676DC4}"/>
              </a:ext>
            </a:extLst>
          </p:cNvPr>
          <p:cNvSpPr txBox="1"/>
          <p:nvPr/>
        </p:nvSpPr>
        <p:spPr>
          <a:xfrm>
            <a:off x="923434" y="3037462"/>
            <a:ext cx="5614737" cy="2246769"/>
          </a:xfrm>
          <a:prstGeom prst="rect">
            <a:avLst/>
          </a:prstGeom>
          <a:noFill/>
        </p:spPr>
        <p:txBody>
          <a:bodyPr wrap="square" rtlCol="0">
            <a:spAutoFit/>
          </a:bodyPr>
          <a:lstStyle/>
          <a:p>
            <a:r>
              <a:rPr lang="en-MY" sz="2000" b="1" dirty="0">
                <a:solidFill>
                  <a:schemeClr val="bg1"/>
                </a:solidFill>
                <a:latin typeface="Rockwell" panose="02060603020205020403" pitchFamily="18" charset="0"/>
              </a:rPr>
              <a:t>Improved Health and Safety</a:t>
            </a:r>
          </a:p>
          <a:p>
            <a:endParaRPr lang="en-MY" sz="2000" b="1" dirty="0">
              <a:solidFill>
                <a:schemeClr val="bg1"/>
              </a:solidFill>
              <a:latin typeface="Rockwell" panose="02060603020205020403" pitchFamily="18" charset="0"/>
            </a:endParaRPr>
          </a:p>
          <a:p>
            <a:r>
              <a:rPr lang="en-US" sz="2000" dirty="0">
                <a:solidFill>
                  <a:schemeClr val="bg1"/>
                </a:solidFill>
                <a:latin typeface="Rockwell" panose="02060603020205020403" pitchFamily="18" charset="0"/>
              </a:rPr>
              <a:t>Decreased drift lowers the exposure risk for farmworkers, local communities, and wildlife to potentially harmful chemicals, aligning with public health and environmental safety standards.</a:t>
            </a:r>
            <a:endParaRPr lang="en-MY" sz="2000" dirty="0">
              <a:solidFill>
                <a:schemeClr val="bg1"/>
              </a:solidFill>
              <a:latin typeface="Rockwell" panose="02060603020205020403" pitchFamily="18" charset="0"/>
            </a:endParaRPr>
          </a:p>
        </p:txBody>
      </p:sp>
      <p:sp>
        <p:nvSpPr>
          <p:cNvPr id="5" name="Rectangle: Rounded Corners 4">
            <a:extLst>
              <a:ext uri="{FF2B5EF4-FFF2-40B4-BE49-F238E27FC236}">
                <a16:creationId xmlns:a16="http://schemas.microsoft.com/office/drawing/2014/main" id="{11DB6488-CC1F-79FA-1D6C-ABCBDCF5241F}"/>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8" name="Picture 7">
            <a:extLst>
              <a:ext uri="{FF2B5EF4-FFF2-40B4-BE49-F238E27FC236}">
                <a16:creationId xmlns:a16="http://schemas.microsoft.com/office/drawing/2014/main" id="{FB786397-067D-32BC-EF51-B71B52D2EE9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8017017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644" y="13518"/>
            <a:ext cx="12180708"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5648"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3377877" y="454464"/>
            <a:ext cx="3160294" cy="627882"/>
          </a:xfrm>
          <a:prstGeom prst="roundRect">
            <a:avLst/>
          </a:prstGeom>
          <a:solidFill>
            <a:srgbClr val="C80000"/>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289937" y="340055"/>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CONCLUSION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1706A5EA-67EE-84C3-66C8-93346D4C945E}"/>
              </a:ext>
            </a:extLst>
          </p:cNvPr>
          <p:cNvPicPr>
            <a:picLocks noChangeAspect="1"/>
          </p:cNvPicPr>
          <p:nvPr/>
        </p:nvPicPr>
        <p:blipFill>
          <a:blip r:embed="rId3">
            <a:extLst>
              <a:ext uri="{28A0092B-C50C-407E-A947-70E740481C1C}">
                <a14:useLocalDpi xmlns:a14="http://schemas.microsoft.com/office/drawing/2010/main" val="0"/>
              </a:ext>
            </a:extLst>
          </a:blip>
          <a:srcRect t="7701" b="7701"/>
          <a:stretch/>
        </p:blipFill>
        <p:spPr>
          <a:xfrm>
            <a:off x="6826214" y="2787896"/>
            <a:ext cx="4922336" cy="27811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Picture 14">
            <a:extLst>
              <a:ext uri="{FF2B5EF4-FFF2-40B4-BE49-F238E27FC236}">
                <a16:creationId xmlns:a16="http://schemas.microsoft.com/office/drawing/2014/main" id="{49441DC2-6C11-0A4A-316F-D24C1DF3E469}"/>
              </a:ext>
            </a:extLst>
          </p:cNvPr>
          <p:cNvPicPr>
            <a:picLocks noChangeAspect="1"/>
          </p:cNvPicPr>
          <p:nvPr/>
        </p:nvPicPr>
        <p:blipFill>
          <a:blip r:embed="rId4">
            <a:extLst>
              <a:ext uri="{28A0092B-C50C-407E-A947-70E740481C1C}">
                <a14:useLocalDpi xmlns:a14="http://schemas.microsoft.com/office/drawing/2010/main" val="0"/>
              </a:ext>
            </a:extLst>
          </a:blip>
          <a:srcRect t="12373" b="12373"/>
          <a:stretch/>
        </p:blipFill>
        <p:spPr>
          <a:xfrm>
            <a:off x="8792343" y="5908344"/>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a:extLst>
              <a:ext uri="{FF2B5EF4-FFF2-40B4-BE49-F238E27FC236}">
                <a16:creationId xmlns:a16="http://schemas.microsoft.com/office/drawing/2014/main" id="{451D4E76-E695-53B4-6101-8F9079C4F00D}"/>
              </a:ext>
            </a:extLst>
          </p:cNvPr>
          <p:cNvPicPr>
            <a:picLocks noChangeAspect="1"/>
          </p:cNvPicPr>
          <p:nvPr/>
        </p:nvPicPr>
        <p:blipFill>
          <a:blip r:embed="rId5">
            <a:extLst>
              <a:ext uri="{28A0092B-C50C-407E-A947-70E740481C1C}">
                <a14:useLocalDpi xmlns:a14="http://schemas.microsoft.com/office/drawing/2010/main" val="0"/>
              </a:ext>
            </a:extLst>
          </a:blip>
          <a:srcRect t="7508" b="7508"/>
          <a:stretch/>
        </p:blipFill>
        <p:spPr>
          <a:xfrm>
            <a:off x="10388882" y="7525188"/>
            <a:ext cx="2261090" cy="12775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Box 3">
            <a:extLst>
              <a:ext uri="{FF2B5EF4-FFF2-40B4-BE49-F238E27FC236}">
                <a16:creationId xmlns:a16="http://schemas.microsoft.com/office/drawing/2014/main" id="{FF8BD009-846F-AC8E-609D-C6B9DD676DC4}"/>
              </a:ext>
            </a:extLst>
          </p:cNvPr>
          <p:cNvSpPr txBox="1"/>
          <p:nvPr/>
        </p:nvSpPr>
        <p:spPr>
          <a:xfrm>
            <a:off x="923434" y="3037462"/>
            <a:ext cx="5614737" cy="2862322"/>
          </a:xfrm>
          <a:prstGeom prst="rect">
            <a:avLst/>
          </a:prstGeom>
          <a:noFill/>
        </p:spPr>
        <p:txBody>
          <a:bodyPr wrap="square" rtlCol="0">
            <a:spAutoFit/>
          </a:bodyPr>
          <a:lstStyle/>
          <a:p>
            <a:r>
              <a:rPr lang="en-MY" sz="2000" b="1" dirty="0">
                <a:solidFill>
                  <a:schemeClr val="bg1"/>
                </a:solidFill>
                <a:latin typeface="Rockwell" panose="02060603020205020403" pitchFamily="18" charset="0"/>
              </a:rPr>
              <a:t>Economic Benefits</a:t>
            </a:r>
          </a:p>
          <a:p>
            <a:endParaRPr lang="en-MY" sz="2000" b="1" dirty="0">
              <a:solidFill>
                <a:schemeClr val="bg1"/>
              </a:solidFill>
              <a:latin typeface="Rockwell" panose="02060603020205020403" pitchFamily="18" charset="0"/>
            </a:endParaRPr>
          </a:p>
          <a:p>
            <a:r>
              <a:rPr lang="en-US" sz="2000" dirty="0">
                <a:solidFill>
                  <a:schemeClr val="bg1"/>
                </a:solidFill>
                <a:latin typeface="Rockwell" panose="02060603020205020403" pitchFamily="18" charset="0"/>
              </a:rPr>
              <a:t>Farmers benefit from reduced costs due to lower agrochemical waste and decreased liability for unintended crop damage or environmental harm. Accurate prediction and mitigation also enhance compliance with regulatory frameworks, avoiding potential fines.</a:t>
            </a:r>
            <a:endParaRPr lang="en-MY" sz="2000" dirty="0">
              <a:solidFill>
                <a:schemeClr val="bg1"/>
              </a:solidFill>
              <a:latin typeface="Rockwell" panose="02060603020205020403" pitchFamily="18" charset="0"/>
            </a:endParaRPr>
          </a:p>
        </p:txBody>
      </p:sp>
      <p:sp>
        <p:nvSpPr>
          <p:cNvPr id="2" name="Rectangle: Rounded Corners 1">
            <a:extLst>
              <a:ext uri="{FF2B5EF4-FFF2-40B4-BE49-F238E27FC236}">
                <a16:creationId xmlns:a16="http://schemas.microsoft.com/office/drawing/2014/main" id="{AE03FFAD-8AB7-57BF-B4B4-7DB3C00ABA07}"/>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4CDB8C00-21D2-DDC2-9FF4-949B8005A65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193828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3518"/>
            <a:ext cx="12191999" cy="6826272"/>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1" y="-31728"/>
            <a:ext cx="12192000" cy="6871518"/>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sz="5400" b="1" dirty="0">
              <a:latin typeface="Rockwell" panose="02060603020205020403" pitchFamily="18" charset="0"/>
            </a:endParaRPr>
          </a:p>
        </p:txBody>
      </p:sp>
      <p:sp>
        <p:nvSpPr>
          <p:cNvPr id="6" name="Rectangle: Rounded Corners 5">
            <a:extLst>
              <a:ext uri="{FF2B5EF4-FFF2-40B4-BE49-F238E27FC236}">
                <a16:creationId xmlns:a16="http://schemas.microsoft.com/office/drawing/2014/main" id="{DD07E013-45F7-1FBC-6D9B-2BC580EFDB1F}"/>
              </a:ext>
            </a:extLst>
          </p:cNvPr>
          <p:cNvSpPr/>
          <p:nvPr/>
        </p:nvSpPr>
        <p:spPr>
          <a:xfrm>
            <a:off x="2090057" y="1900877"/>
            <a:ext cx="7641772" cy="2053957"/>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919997" y="3954835"/>
            <a:ext cx="5840686"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THANK YOU</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E2C6966-D816-5F22-4810-FF31B1CE158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90171" y="1470792"/>
            <a:ext cx="4937374" cy="2962424"/>
          </a:xfrm>
          <a:prstGeom prst="rect">
            <a:avLst/>
          </a:prstGeom>
        </p:spPr>
      </p:pic>
      <p:pic>
        <p:nvPicPr>
          <p:cNvPr id="2" name="Content Placeholder 4" descr="Inner-UPM-Template_Option-1A.jpg">
            <a:extLst>
              <a:ext uri="{FF2B5EF4-FFF2-40B4-BE49-F238E27FC236}">
                <a16:creationId xmlns:a16="http://schemas.microsoft.com/office/drawing/2014/main" id="{54107CCE-EA1D-867B-5419-75FCA768AE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19850"/>
            <a:ext cx="73152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43849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drone flying over a field&#10;&#10;Description automatically generated">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1" y="829"/>
            <a:ext cx="1218310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450638" y="887592"/>
            <a:ext cx="7290723"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INTRODUCTION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6F398F04-C100-5CA0-F5A8-9AE0F550786C}"/>
              </a:ext>
            </a:extLst>
          </p:cNvPr>
          <p:cNvSpPr/>
          <p:nvPr/>
        </p:nvSpPr>
        <p:spPr>
          <a:xfrm>
            <a:off x="-132140" y="2673347"/>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UAV</a:t>
            </a:r>
            <a:endParaRPr lang="en-MY" dirty="0">
              <a:solidFill>
                <a:srgbClr val="C00000"/>
              </a:solidFill>
              <a:latin typeface="Rockwell" panose="02060603020205020403" pitchFamily="18" charset="0"/>
            </a:endParaRPr>
          </a:p>
        </p:txBody>
      </p:sp>
      <p:sp>
        <p:nvSpPr>
          <p:cNvPr id="6" name="Rectangle: Rounded Corners 5">
            <a:extLst>
              <a:ext uri="{FF2B5EF4-FFF2-40B4-BE49-F238E27FC236}">
                <a16:creationId xmlns:a16="http://schemas.microsoft.com/office/drawing/2014/main" id="{E6AD5C84-9BDD-F10E-AD7D-40B01B913D37}"/>
              </a:ext>
            </a:extLst>
          </p:cNvPr>
          <p:cNvSpPr/>
          <p:nvPr/>
        </p:nvSpPr>
        <p:spPr>
          <a:xfrm>
            <a:off x="-2911177" y="4279181"/>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PROBLEM</a:t>
            </a:r>
            <a:endParaRPr lang="en-MY" dirty="0">
              <a:solidFill>
                <a:srgbClr val="C00000"/>
              </a:solidFill>
              <a:latin typeface="Rockwell" panose="02060603020205020403" pitchFamily="18" charset="0"/>
            </a:endParaRPr>
          </a:p>
        </p:txBody>
      </p:sp>
      <p:sp>
        <p:nvSpPr>
          <p:cNvPr id="8" name="Rectangle: Top Corners Rounded 7">
            <a:extLst>
              <a:ext uri="{FF2B5EF4-FFF2-40B4-BE49-F238E27FC236}">
                <a16:creationId xmlns:a16="http://schemas.microsoft.com/office/drawing/2014/main" id="{3C071F06-62AF-6004-E1B6-C98C754915D7}"/>
              </a:ext>
            </a:extLst>
          </p:cNvPr>
          <p:cNvSpPr/>
          <p:nvPr/>
        </p:nvSpPr>
        <p:spPr>
          <a:xfrm rot="16200000">
            <a:off x="4887556" y="-455141"/>
            <a:ext cx="5140241" cy="9468646"/>
          </a:xfrm>
          <a:prstGeom prst="round2Same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4" name="Rectangle: Rounded Corners 3">
            <a:extLst>
              <a:ext uri="{FF2B5EF4-FFF2-40B4-BE49-F238E27FC236}">
                <a16:creationId xmlns:a16="http://schemas.microsoft.com/office/drawing/2014/main" id="{B6CD3F1C-8BC1-A390-B701-B0F7F0B9AD95}"/>
              </a:ext>
            </a:extLst>
          </p:cNvPr>
          <p:cNvSpPr/>
          <p:nvPr/>
        </p:nvSpPr>
        <p:spPr>
          <a:xfrm>
            <a:off x="657731" y="3492115"/>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a:t>
            </a:r>
            <a:endParaRPr lang="en-MY" dirty="0">
              <a:solidFill>
                <a:srgbClr val="C00000"/>
              </a:solidFill>
              <a:latin typeface="Rockwell" panose="02060603020205020403" pitchFamily="18" charset="0"/>
            </a:endParaRPr>
          </a:p>
        </p:txBody>
      </p:sp>
      <p:sp>
        <p:nvSpPr>
          <p:cNvPr id="9" name="Rectangle 8">
            <a:extLst>
              <a:ext uri="{FF2B5EF4-FFF2-40B4-BE49-F238E27FC236}">
                <a16:creationId xmlns:a16="http://schemas.microsoft.com/office/drawing/2014/main" id="{C679EC7A-2D93-EB69-A0C4-2EFFB4F8C631}"/>
              </a:ext>
            </a:extLst>
          </p:cNvPr>
          <p:cNvSpPr/>
          <p:nvPr/>
        </p:nvSpPr>
        <p:spPr>
          <a:xfrm>
            <a:off x="3025278" y="2296072"/>
            <a:ext cx="4642849" cy="3539430"/>
          </a:xfrm>
          <a:prstGeom prst="rect">
            <a:avLst/>
          </a:prstGeom>
        </p:spPr>
        <p:txBody>
          <a:bodyPr wrap="square">
            <a:spAutoFit/>
          </a:bodyPr>
          <a:lstStyle/>
          <a:p>
            <a:pPr defTabSz="457200" eaLnBrk="1" fontAlgn="auto" hangingPunct="1">
              <a:spcBef>
                <a:spcPts val="0"/>
              </a:spcBef>
              <a:spcAft>
                <a:spcPts val="0"/>
              </a:spcAft>
              <a:defRPr/>
            </a:pPr>
            <a:r>
              <a:rPr lang="en-US" sz="2400" dirty="0">
                <a:solidFill>
                  <a:prstClr val="black"/>
                </a:solidFill>
                <a:latin typeface="Calibri" panose="020F0502020204030204"/>
                <a:cs typeface="+mn-cs"/>
              </a:rPr>
              <a:t> </a:t>
            </a:r>
            <a:r>
              <a:rPr lang="en-US" sz="2400" b="1" dirty="0">
                <a:latin typeface="Calibri" panose="020F0502020204030204"/>
                <a:cs typeface="+mn-cs"/>
              </a:rPr>
              <a:t>Spraying </a:t>
            </a:r>
          </a:p>
          <a:p>
            <a:pPr defTabSz="457200" eaLnBrk="1" fontAlgn="auto" hangingPunct="1">
              <a:spcBef>
                <a:spcPts val="0"/>
              </a:spcBef>
              <a:spcAft>
                <a:spcPts val="0"/>
              </a:spcAft>
              <a:defRPr/>
            </a:pPr>
            <a:endParaRPr lang="en-US" sz="2400" b="1" dirty="0">
              <a:latin typeface="Calibri" panose="020F0502020204030204"/>
              <a:cs typeface="+mn-cs"/>
            </a:endParaRPr>
          </a:p>
          <a:p>
            <a:pPr marL="342900" indent="-342900" defTabSz="457200" eaLnBrk="1" fontAlgn="auto" hangingPunct="1">
              <a:spcBef>
                <a:spcPts val="0"/>
              </a:spcBef>
              <a:spcAft>
                <a:spcPts val="0"/>
              </a:spcAft>
              <a:buFont typeface="Wingdings" panose="05000000000000000000" pitchFamily="2" charset="2"/>
              <a:buChar char="§"/>
              <a:defRPr/>
            </a:pPr>
            <a:r>
              <a:rPr lang="en-US" sz="2200" dirty="0">
                <a:latin typeface="Calibri" panose="020F0502020204030204"/>
                <a:cs typeface="+mn-cs"/>
              </a:rPr>
              <a:t>In agriculture, spraying is a standard method for applying pest-control, such as insecticides, pesticides,           fungicides, and fertilizers, to crops. </a:t>
            </a:r>
          </a:p>
          <a:p>
            <a:pPr marL="342900" indent="-342900" defTabSz="457200" eaLnBrk="1" fontAlgn="auto" hangingPunct="1">
              <a:spcBef>
                <a:spcPts val="0"/>
              </a:spcBef>
              <a:spcAft>
                <a:spcPts val="0"/>
              </a:spcAft>
              <a:buFont typeface="Wingdings" panose="05000000000000000000" pitchFamily="2" charset="2"/>
              <a:buChar char="§"/>
              <a:defRPr/>
            </a:pPr>
            <a:r>
              <a:rPr lang="en-US" sz="2200" dirty="0">
                <a:latin typeface="Calibri" panose="020F0502020204030204"/>
                <a:cs typeface="+mn-cs"/>
              </a:rPr>
              <a:t>It is an important method for controlling insects, diseases, and weeds, and for providing essentials nutrients for plants.</a:t>
            </a:r>
          </a:p>
        </p:txBody>
      </p:sp>
      <p:pic>
        <p:nvPicPr>
          <p:cNvPr id="11" name="Picture 2">
            <a:extLst>
              <a:ext uri="{FF2B5EF4-FFF2-40B4-BE49-F238E27FC236}">
                <a16:creationId xmlns:a16="http://schemas.microsoft.com/office/drawing/2014/main" id="{702573D3-32C1-6E47-7DC3-5A73FE6881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90994">
            <a:off x="8503779" y="2109052"/>
            <a:ext cx="2852569" cy="41778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4B71614F-67BE-C8AA-9689-B332C938E4A7}"/>
              </a:ext>
            </a:extLst>
          </p:cNvPr>
          <p:cNvSpPr/>
          <p:nvPr/>
        </p:nvSpPr>
        <p:spPr>
          <a:xfrm>
            <a:off x="-2911177" y="2673347"/>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 DRIFT</a:t>
            </a: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F810995A-FB72-FD4B-63F3-028B780A830B}"/>
              </a:ext>
            </a:extLst>
          </p:cNvPr>
          <p:cNvSpPr/>
          <p:nvPr/>
        </p:nvSpPr>
        <p:spPr>
          <a:xfrm>
            <a:off x="-177437" y="4279182"/>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OBJECTIVE</a:t>
            </a:r>
            <a:endParaRPr lang="en-MY" dirty="0">
              <a:solidFill>
                <a:srgbClr val="C00000"/>
              </a:solidFill>
              <a:latin typeface="Rockwell" panose="02060603020205020403" pitchFamily="18" charset="0"/>
            </a:endParaRPr>
          </a:p>
        </p:txBody>
      </p:sp>
      <p:sp>
        <p:nvSpPr>
          <p:cNvPr id="2" name="Rectangle: Rounded Corners 1">
            <a:extLst>
              <a:ext uri="{FF2B5EF4-FFF2-40B4-BE49-F238E27FC236}">
                <a16:creationId xmlns:a16="http://schemas.microsoft.com/office/drawing/2014/main" id="{6B10C223-2D79-A9A2-6697-096360DBC4BA}"/>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3" name="Picture 2">
            <a:extLst>
              <a:ext uri="{FF2B5EF4-FFF2-40B4-BE49-F238E27FC236}">
                <a16:creationId xmlns:a16="http://schemas.microsoft.com/office/drawing/2014/main" id="{BE2C6966-D816-5F22-4810-FF31B1CE158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4231044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drone flying over a field&#10;&#10;Description automatically generated">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1" y="829"/>
            <a:ext cx="1218310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450638" y="887592"/>
            <a:ext cx="7290723"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INTRODUCTION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Top Corners Rounded 7">
            <a:extLst>
              <a:ext uri="{FF2B5EF4-FFF2-40B4-BE49-F238E27FC236}">
                <a16:creationId xmlns:a16="http://schemas.microsoft.com/office/drawing/2014/main" id="{3C071F06-62AF-6004-E1B6-C98C754915D7}"/>
              </a:ext>
            </a:extLst>
          </p:cNvPr>
          <p:cNvSpPr/>
          <p:nvPr/>
        </p:nvSpPr>
        <p:spPr>
          <a:xfrm rot="16200000">
            <a:off x="4987381" y="-346425"/>
            <a:ext cx="5140241" cy="9251214"/>
          </a:xfrm>
          <a:prstGeom prst="round2Same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 name="Rectangle 1">
            <a:extLst>
              <a:ext uri="{FF2B5EF4-FFF2-40B4-BE49-F238E27FC236}">
                <a16:creationId xmlns:a16="http://schemas.microsoft.com/office/drawing/2014/main" id="{B172449F-8356-D414-95C6-509ACC9CE59F}"/>
              </a:ext>
            </a:extLst>
          </p:cNvPr>
          <p:cNvSpPr/>
          <p:nvPr/>
        </p:nvSpPr>
        <p:spPr>
          <a:xfrm>
            <a:off x="3460421" y="2272804"/>
            <a:ext cx="5345822" cy="3970318"/>
          </a:xfrm>
          <a:prstGeom prst="rect">
            <a:avLst/>
          </a:prstGeom>
        </p:spPr>
        <p:txBody>
          <a:bodyPr wrap="square">
            <a:spAutoFit/>
          </a:bodyPr>
          <a:lstStyle/>
          <a:p>
            <a:pPr defTabSz="457200" eaLnBrk="1" fontAlgn="auto" hangingPunct="1">
              <a:spcBef>
                <a:spcPts val="0"/>
              </a:spcBef>
              <a:spcAft>
                <a:spcPts val="0"/>
              </a:spcAft>
              <a:defRPr/>
            </a:pPr>
            <a:r>
              <a:rPr lang="en-US" sz="2400" dirty="0">
                <a:solidFill>
                  <a:prstClr val="black"/>
                </a:solidFill>
                <a:latin typeface="Calibri" panose="020F0502020204030204"/>
                <a:cs typeface="+mn-cs"/>
              </a:rPr>
              <a:t> </a:t>
            </a:r>
            <a:r>
              <a:rPr lang="en-US" sz="2400" b="1" dirty="0">
                <a:solidFill>
                  <a:prstClr val="black"/>
                </a:solidFill>
                <a:latin typeface="Calibri" panose="020F0502020204030204"/>
                <a:cs typeface="+mn-cs"/>
              </a:rPr>
              <a:t>Unmanned Aerial Vehicles (UAV)</a:t>
            </a:r>
          </a:p>
          <a:p>
            <a:pPr defTabSz="457200" eaLnBrk="1" fontAlgn="auto" hangingPunct="1">
              <a:spcBef>
                <a:spcPts val="0"/>
              </a:spcBef>
              <a:spcAft>
                <a:spcPts val="0"/>
              </a:spcAft>
              <a:defRPr/>
            </a:pPr>
            <a:endParaRPr lang="en-US" sz="2400" b="1" dirty="0">
              <a:solidFill>
                <a:prstClr val="black"/>
              </a:solidFill>
              <a:latin typeface="Calibri" panose="020F0502020204030204"/>
              <a:cs typeface="+mn-cs"/>
            </a:endParaRPr>
          </a:p>
          <a:p>
            <a:pPr marL="342900" indent="-342900" algn="just" defTabSz="457200" eaLnBrk="1" fontAlgn="auto" hangingPunct="1">
              <a:spcBef>
                <a:spcPts val="0"/>
              </a:spcBef>
              <a:spcAft>
                <a:spcPts val="0"/>
              </a:spcAft>
              <a:buFont typeface="Wingdings" panose="05000000000000000000" pitchFamily="2" charset="2"/>
              <a:buChar char="§"/>
              <a:defRPr/>
            </a:pPr>
            <a:r>
              <a:rPr lang="en-US" sz="2000" dirty="0">
                <a:solidFill>
                  <a:prstClr val="black"/>
                </a:solidFill>
                <a:latin typeface="Calibri" panose="020F0502020204030204"/>
                <a:cs typeface="+mn-cs"/>
              </a:rPr>
              <a:t>Agricultural technology have introduced more automated and mechanized spraying methods, like Unmanned Aerial Vehicles (UAV), also known as drone.</a:t>
            </a:r>
          </a:p>
          <a:p>
            <a:pPr marL="342900" indent="-342900" algn="just" defTabSz="457200" eaLnBrk="1" fontAlgn="auto" hangingPunct="1">
              <a:spcBef>
                <a:spcPts val="0"/>
              </a:spcBef>
              <a:spcAft>
                <a:spcPts val="0"/>
              </a:spcAft>
              <a:buFont typeface="Wingdings" panose="05000000000000000000" pitchFamily="2" charset="2"/>
              <a:buChar char="§"/>
              <a:defRPr/>
            </a:pPr>
            <a:r>
              <a:rPr lang="en-US" sz="2000" dirty="0">
                <a:solidFill>
                  <a:prstClr val="black"/>
                </a:solidFill>
                <a:latin typeface="Calibri" panose="020F0502020204030204"/>
                <a:cs typeface="+mn-cs"/>
              </a:rPr>
              <a:t>It is defined as an aircraft which is </a:t>
            </a:r>
          </a:p>
          <a:p>
            <a:pPr algn="just" defTabSz="457200" eaLnBrk="1" fontAlgn="auto" hangingPunct="1">
              <a:spcBef>
                <a:spcPts val="0"/>
              </a:spcBef>
              <a:spcAft>
                <a:spcPts val="0"/>
              </a:spcAft>
              <a:defRPr/>
            </a:pPr>
            <a:r>
              <a:rPr lang="en-US" sz="2000" dirty="0">
                <a:solidFill>
                  <a:prstClr val="black"/>
                </a:solidFill>
                <a:latin typeface="Calibri" panose="020F0502020204030204"/>
                <a:cs typeface="+mn-cs"/>
              </a:rPr>
              <a:t>     without a human pilot on board </a:t>
            </a:r>
          </a:p>
          <a:p>
            <a:pPr algn="just" defTabSz="457200" eaLnBrk="1" fontAlgn="auto" hangingPunct="1">
              <a:spcBef>
                <a:spcPts val="0"/>
              </a:spcBef>
              <a:spcAft>
                <a:spcPts val="0"/>
              </a:spcAft>
              <a:defRPr/>
            </a:pPr>
            <a:r>
              <a:rPr lang="en-US" sz="2000" dirty="0">
                <a:solidFill>
                  <a:prstClr val="black"/>
                </a:solidFill>
                <a:latin typeface="Calibri" panose="020F0502020204030204"/>
                <a:cs typeface="+mn-cs"/>
              </a:rPr>
              <a:t>     and functions using autonomous </a:t>
            </a:r>
          </a:p>
          <a:p>
            <a:pPr algn="just" defTabSz="457200" eaLnBrk="1" fontAlgn="auto" hangingPunct="1">
              <a:spcBef>
                <a:spcPts val="0"/>
              </a:spcBef>
              <a:spcAft>
                <a:spcPts val="0"/>
              </a:spcAft>
              <a:defRPr/>
            </a:pPr>
            <a:r>
              <a:rPr lang="en-US" sz="2000" dirty="0">
                <a:solidFill>
                  <a:prstClr val="black"/>
                </a:solidFill>
                <a:latin typeface="Calibri" panose="020F0502020204030204"/>
                <a:cs typeface="+mn-cs"/>
              </a:rPr>
              <a:t>     or remote-controlled technology, which </a:t>
            </a:r>
          </a:p>
          <a:p>
            <a:pPr algn="just" defTabSz="457200" eaLnBrk="1" fontAlgn="auto" hangingPunct="1">
              <a:spcBef>
                <a:spcPts val="0"/>
              </a:spcBef>
              <a:spcAft>
                <a:spcPts val="0"/>
              </a:spcAft>
              <a:defRPr/>
            </a:pPr>
            <a:r>
              <a:rPr lang="en-US" sz="2000" dirty="0">
                <a:solidFill>
                  <a:prstClr val="black"/>
                </a:solidFill>
                <a:latin typeface="Calibri" panose="020F0502020204030204"/>
                <a:cs typeface="+mn-cs"/>
              </a:rPr>
              <a:t>     distinguishes it from typical manned aircraft.</a:t>
            </a:r>
            <a:r>
              <a:rPr lang="en-US" sz="2200" dirty="0">
                <a:solidFill>
                  <a:prstClr val="black"/>
                </a:solidFill>
                <a:latin typeface="Calibri" panose="020F0502020204030204"/>
                <a:cs typeface="+mn-cs"/>
              </a:rPr>
              <a:t> </a:t>
            </a:r>
          </a:p>
          <a:p>
            <a:pPr algn="just" defTabSz="457200" eaLnBrk="1" fontAlgn="auto" hangingPunct="1">
              <a:spcBef>
                <a:spcPts val="0"/>
              </a:spcBef>
              <a:spcAft>
                <a:spcPts val="0"/>
              </a:spcAft>
              <a:defRPr/>
            </a:pPr>
            <a:r>
              <a:rPr lang="en-US" sz="2200" dirty="0">
                <a:solidFill>
                  <a:prstClr val="black"/>
                </a:solidFill>
                <a:latin typeface="Calibri" panose="020F0502020204030204"/>
                <a:cs typeface="+mn-cs"/>
              </a:rPr>
              <a:t>     </a:t>
            </a:r>
          </a:p>
        </p:txBody>
      </p:sp>
      <p:pic>
        <p:nvPicPr>
          <p:cNvPr id="12" name="Picture 7" descr="A blue and white drone&#10;&#10;Description automatically generated">
            <a:extLst>
              <a:ext uri="{FF2B5EF4-FFF2-40B4-BE49-F238E27FC236}">
                <a16:creationId xmlns:a16="http://schemas.microsoft.com/office/drawing/2014/main" id="{0799063A-3FB4-7D72-6EE5-3D37A10DC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445" y="3834042"/>
            <a:ext cx="3621992" cy="2376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Rounded Corners 13">
            <a:extLst>
              <a:ext uri="{FF2B5EF4-FFF2-40B4-BE49-F238E27FC236}">
                <a16:creationId xmlns:a16="http://schemas.microsoft.com/office/drawing/2014/main" id="{898A4ABD-FBD1-0D6F-33D7-23511BBFECBF}"/>
              </a:ext>
            </a:extLst>
          </p:cNvPr>
          <p:cNvSpPr/>
          <p:nvPr/>
        </p:nvSpPr>
        <p:spPr>
          <a:xfrm>
            <a:off x="-132140" y="2673347"/>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 DRIFT</a:t>
            </a: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13D1C17F-D935-E811-FC75-A7B928387498}"/>
              </a:ext>
            </a:extLst>
          </p:cNvPr>
          <p:cNvSpPr/>
          <p:nvPr/>
        </p:nvSpPr>
        <p:spPr>
          <a:xfrm>
            <a:off x="-2899607" y="4257963"/>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OBJECTIVE</a:t>
            </a:r>
            <a:endParaRPr lang="en-MY" dirty="0">
              <a:solidFill>
                <a:srgbClr val="C00000"/>
              </a:solidFill>
              <a:latin typeface="Rockwell" panose="02060603020205020403" pitchFamily="18" charset="0"/>
            </a:endParaRPr>
          </a:p>
        </p:txBody>
      </p:sp>
      <p:sp>
        <p:nvSpPr>
          <p:cNvPr id="16" name="Rectangle: Rounded Corners 15">
            <a:extLst>
              <a:ext uri="{FF2B5EF4-FFF2-40B4-BE49-F238E27FC236}">
                <a16:creationId xmlns:a16="http://schemas.microsoft.com/office/drawing/2014/main" id="{240C3806-FADF-5645-90B9-2312757298D8}"/>
              </a:ext>
            </a:extLst>
          </p:cNvPr>
          <p:cNvSpPr/>
          <p:nvPr/>
        </p:nvSpPr>
        <p:spPr>
          <a:xfrm>
            <a:off x="657731" y="3492115"/>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UAV</a:t>
            </a:r>
            <a:endParaRPr lang="en-MY" dirty="0">
              <a:solidFill>
                <a:srgbClr val="C00000"/>
              </a:solidFill>
              <a:latin typeface="Rockwell" panose="02060603020205020403" pitchFamily="18" charset="0"/>
            </a:endParaRPr>
          </a:p>
        </p:txBody>
      </p:sp>
      <p:sp>
        <p:nvSpPr>
          <p:cNvPr id="17" name="Rectangle: Rounded Corners 16">
            <a:extLst>
              <a:ext uri="{FF2B5EF4-FFF2-40B4-BE49-F238E27FC236}">
                <a16:creationId xmlns:a16="http://schemas.microsoft.com/office/drawing/2014/main" id="{2616A8FF-718F-3209-9AB5-1627B557DA15}"/>
              </a:ext>
            </a:extLst>
          </p:cNvPr>
          <p:cNvSpPr/>
          <p:nvPr/>
        </p:nvSpPr>
        <p:spPr>
          <a:xfrm>
            <a:off x="-2914078" y="2651206"/>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PROBLEM</a:t>
            </a:r>
            <a:endParaRPr lang="en-MY" dirty="0">
              <a:solidFill>
                <a:srgbClr val="C00000"/>
              </a:solidFill>
              <a:latin typeface="Rockwell" panose="02060603020205020403" pitchFamily="18" charset="0"/>
            </a:endParaRPr>
          </a:p>
        </p:txBody>
      </p:sp>
      <p:sp>
        <p:nvSpPr>
          <p:cNvPr id="18" name="Rectangle: Rounded Corners 17">
            <a:extLst>
              <a:ext uri="{FF2B5EF4-FFF2-40B4-BE49-F238E27FC236}">
                <a16:creationId xmlns:a16="http://schemas.microsoft.com/office/drawing/2014/main" id="{DAAA746D-C380-2EC6-531D-F1DEF8CE06E6}"/>
              </a:ext>
            </a:extLst>
          </p:cNvPr>
          <p:cNvSpPr/>
          <p:nvPr/>
        </p:nvSpPr>
        <p:spPr>
          <a:xfrm>
            <a:off x="-177437" y="4279182"/>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a:t>
            </a:r>
            <a:endParaRPr lang="en-MY" dirty="0">
              <a:solidFill>
                <a:srgbClr val="C00000"/>
              </a:solidFill>
              <a:latin typeface="Rockwell" panose="02060603020205020403" pitchFamily="18" charset="0"/>
            </a:endParaRPr>
          </a:p>
        </p:txBody>
      </p:sp>
      <p:sp>
        <p:nvSpPr>
          <p:cNvPr id="4" name="Rectangle: Rounded Corners 3">
            <a:extLst>
              <a:ext uri="{FF2B5EF4-FFF2-40B4-BE49-F238E27FC236}">
                <a16:creationId xmlns:a16="http://schemas.microsoft.com/office/drawing/2014/main" id="{EB3367C6-0246-1C22-DC49-E2370D5BC56A}"/>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43B9C347-7EA4-65F7-1F7B-E8F6BA41A93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597191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drone flying over a field&#10;&#10;Description automatically generated">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1" y="829"/>
            <a:ext cx="1218310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450638" y="887592"/>
            <a:ext cx="7290723"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INTRODUCTION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Top Corners Rounded 7">
            <a:extLst>
              <a:ext uri="{FF2B5EF4-FFF2-40B4-BE49-F238E27FC236}">
                <a16:creationId xmlns:a16="http://schemas.microsoft.com/office/drawing/2014/main" id="{3C071F06-62AF-6004-E1B6-C98C754915D7}"/>
              </a:ext>
            </a:extLst>
          </p:cNvPr>
          <p:cNvSpPr/>
          <p:nvPr/>
        </p:nvSpPr>
        <p:spPr>
          <a:xfrm rot="16200000">
            <a:off x="4987381" y="-346425"/>
            <a:ext cx="5140241" cy="9251214"/>
          </a:xfrm>
          <a:prstGeom prst="round2Same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Rectangle 8">
            <a:extLst>
              <a:ext uri="{FF2B5EF4-FFF2-40B4-BE49-F238E27FC236}">
                <a16:creationId xmlns:a16="http://schemas.microsoft.com/office/drawing/2014/main" id="{91670CB9-DA3A-B971-7268-AA3181DD7E0A}"/>
              </a:ext>
            </a:extLst>
          </p:cNvPr>
          <p:cNvSpPr/>
          <p:nvPr/>
        </p:nvSpPr>
        <p:spPr>
          <a:xfrm>
            <a:off x="3460421" y="2515130"/>
            <a:ext cx="7696200" cy="3200400"/>
          </a:xfrm>
          <a:prstGeom prst="rect">
            <a:avLst/>
          </a:prstGeom>
        </p:spPr>
        <p:txBody>
          <a:bodyPr>
            <a:spAutoFit/>
          </a:bodyPr>
          <a:lstStyle/>
          <a:p>
            <a:pPr defTabSz="457200" eaLnBrk="1" fontAlgn="auto" hangingPunct="1">
              <a:spcBef>
                <a:spcPts val="0"/>
              </a:spcBef>
              <a:spcAft>
                <a:spcPts val="0"/>
              </a:spcAft>
              <a:defRPr/>
            </a:pPr>
            <a:r>
              <a:rPr lang="en-US" sz="2400" dirty="0">
                <a:solidFill>
                  <a:prstClr val="black"/>
                </a:solidFill>
                <a:latin typeface="Calibri" panose="020F0502020204030204"/>
                <a:cs typeface="+mn-cs"/>
              </a:rPr>
              <a:t> </a:t>
            </a:r>
            <a:r>
              <a:rPr lang="en-US" sz="2400" b="1" dirty="0">
                <a:solidFill>
                  <a:prstClr val="black"/>
                </a:solidFill>
                <a:latin typeface="Calibri" panose="020F0502020204030204"/>
                <a:cs typeface="+mn-cs"/>
              </a:rPr>
              <a:t>Spray drift</a:t>
            </a:r>
          </a:p>
          <a:p>
            <a:pPr defTabSz="457200" eaLnBrk="1" fontAlgn="auto" hangingPunct="1">
              <a:spcBef>
                <a:spcPts val="0"/>
              </a:spcBef>
              <a:spcAft>
                <a:spcPts val="0"/>
              </a:spcAft>
              <a:defRPr/>
            </a:pPr>
            <a:endParaRPr lang="en-US" sz="2400" b="1" dirty="0">
              <a:solidFill>
                <a:prstClr val="black"/>
              </a:solidFill>
              <a:latin typeface="Calibri" panose="020F0502020204030204"/>
              <a:cs typeface="+mn-cs"/>
            </a:endParaRP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dirty="0">
                <a:solidFill>
                  <a:prstClr val="black"/>
                </a:solidFill>
                <a:latin typeface="Calibri" panose="020F0502020204030204"/>
                <a:cs typeface="+mn-cs"/>
              </a:rPr>
              <a:t>It refers to the unintentional movement of sprayed particles beyond the targeted application area, leading to off-target deposition. </a:t>
            </a: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dirty="0">
                <a:solidFill>
                  <a:prstClr val="black"/>
                </a:solidFill>
                <a:latin typeface="Calibri" panose="020F0502020204030204"/>
                <a:cs typeface="+mn-cs"/>
              </a:rPr>
              <a:t>It is a common problem in application of UAV in agriculture.</a:t>
            </a: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dirty="0">
                <a:solidFill>
                  <a:prstClr val="black"/>
                </a:solidFill>
                <a:latin typeface="Calibri" panose="020F0502020204030204"/>
                <a:cs typeface="+mn-cs"/>
              </a:rPr>
              <a:t>This phenomenon can occur during UAV spraying due to various factors such as environmental conditions and spray </a:t>
            </a:r>
            <a:r>
              <a:rPr lang="en-US" sz="2200" dirty="0" err="1">
                <a:solidFill>
                  <a:prstClr val="black"/>
                </a:solidFill>
                <a:latin typeface="Calibri" panose="020F0502020204030204"/>
                <a:cs typeface="+mn-cs"/>
              </a:rPr>
              <a:t>equipments</a:t>
            </a:r>
            <a:r>
              <a:rPr lang="en-US" sz="2200" dirty="0">
                <a:solidFill>
                  <a:prstClr val="black"/>
                </a:solidFill>
                <a:latin typeface="Calibri" panose="020F0502020204030204"/>
                <a:cs typeface="+mn-cs"/>
              </a:rPr>
              <a:t>. </a:t>
            </a:r>
          </a:p>
        </p:txBody>
      </p:sp>
      <p:sp>
        <p:nvSpPr>
          <p:cNvPr id="11" name="Rectangle: Rounded Corners 10">
            <a:extLst>
              <a:ext uri="{FF2B5EF4-FFF2-40B4-BE49-F238E27FC236}">
                <a16:creationId xmlns:a16="http://schemas.microsoft.com/office/drawing/2014/main" id="{452C15E1-08E9-F025-77DA-6C78DC8DEB57}"/>
              </a:ext>
            </a:extLst>
          </p:cNvPr>
          <p:cNvSpPr/>
          <p:nvPr/>
        </p:nvSpPr>
        <p:spPr>
          <a:xfrm>
            <a:off x="-132140" y="2673347"/>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PROBLEM</a:t>
            </a: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541C18B9-821D-E5F9-3403-51964DD39E66}"/>
              </a:ext>
            </a:extLst>
          </p:cNvPr>
          <p:cNvSpPr/>
          <p:nvPr/>
        </p:nvSpPr>
        <p:spPr>
          <a:xfrm>
            <a:off x="-2899607" y="4257963"/>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a:t>
            </a: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ED7AE9FA-D6C6-D0A0-2788-1635C7796FC0}"/>
              </a:ext>
            </a:extLst>
          </p:cNvPr>
          <p:cNvSpPr/>
          <p:nvPr/>
        </p:nvSpPr>
        <p:spPr>
          <a:xfrm>
            <a:off x="657731" y="3492115"/>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 DRIFT</a:t>
            </a:r>
            <a:endParaRPr lang="en-MY" dirty="0">
              <a:solidFill>
                <a:srgbClr val="C00000"/>
              </a:solidFill>
              <a:latin typeface="Rockwell" panose="02060603020205020403" pitchFamily="18" charset="0"/>
            </a:endParaRPr>
          </a:p>
        </p:txBody>
      </p:sp>
      <p:sp>
        <p:nvSpPr>
          <p:cNvPr id="16" name="Rectangle: Rounded Corners 15">
            <a:extLst>
              <a:ext uri="{FF2B5EF4-FFF2-40B4-BE49-F238E27FC236}">
                <a16:creationId xmlns:a16="http://schemas.microsoft.com/office/drawing/2014/main" id="{E9E609EC-A9F0-6B89-DFE5-18A618E7A21C}"/>
              </a:ext>
            </a:extLst>
          </p:cNvPr>
          <p:cNvSpPr/>
          <p:nvPr/>
        </p:nvSpPr>
        <p:spPr>
          <a:xfrm>
            <a:off x="-2914078" y="2651206"/>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OBJECTIVE</a:t>
            </a:r>
            <a:endParaRPr lang="en-MY" dirty="0">
              <a:solidFill>
                <a:srgbClr val="C00000"/>
              </a:solidFill>
              <a:latin typeface="Rockwell" panose="02060603020205020403" pitchFamily="18" charset="0"/>
            </a:endParaRPr>
          </a:p>
        </p:txBody>
      </p:sp>
      <p:sp>
        <p:nvSpPr>
          <p:cNvPr id="17" name="Rectangle: Rounded Corners 16">
            <a:extLst>
              <a:ext uri="{FF2B5EF4-FFF2-40B4-BE49-F238E27FC236}">
                <a16:creationId xmlns:a16="http://schemas.microsoft.com/office/drawing/2014/main" id="{0B80101B-91F2-762E-0B3F-473B7CD8122B}"/>
              </a:ext>
            </a:extLst>
          </p:cNvPr>
          <p:cNvSpPr/>
          <p:nvPr/>
        </p:nvSpPr>
        <p:spPr>
          <a:xfrm>
            <a:off x="-177437" y="4279182"/>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UAV</a:t>
            </a:r>
            <a:endParaRPr lang="en-MY" dirty="0">
              <a:solidFill>
                <a:srgbClr val="C00000"/>
              </a:solidFill>
              <a:latin typeface="Rockwell" panose="02060603020205020403" pitchFamily="18" charset="0"/>
            </a:endParaRPr>
          </a:p>
        </p:txBody>
      </p:sp>
      <p:sp>
        <p:nvSpPr>
          <p:cNvPr id="2" name="Rectangle: Rounded Corners 1">
            <a:extLst>
              <a:ext uri="{FF2B5EF4-FFF2-40B4-BE49-F238E27FC236}">
                <a16:creationId xmlns:a16="http://schemas.microsoft.com/office/drawing/2014/main" id="{6297877E-18D0-ACB2-55E3-52735389FB23}"/>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5BA7DD74-F07E-AA38-173F-2B3D5166017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265289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drone flying over a field&#10;&#10;Description automatically generated">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1" y="829"/>
            <a:ext cx="1218310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450638" y="887592"/>
            <a:ext cx="7290723"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INTRODUCTION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Top Corners Rounded 7">
            <a:extLst>
              <a:ext uri="{FF2B5EF4-FFF2-40B4-BE49-F238E27FC236}">
                <a16:creationId xmlns:a16="http://schemas.microsoft.com/office/drawing/2014/main" id="{3C071F06-62AF-6004-E1B6-C98C754915D7}"/>
              </a:ext>
            </a:extLst>
          </p:cNvPr>
          <p:cNvSpPr/>
          <p:nvPr/>
        </p:nvSpPr>
        <p:spPr>
          <a:xfrm rot="16200000">
            <a:off x="4987381" y="-346425"/>
            <a:ext cx="5140241" cy="9251214"/>
          </a:xfrm>
          <a:prstGeom prst="round2Same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Rectangle 8">
            <a:extLst>
              <a:ext uri="{FF2B5EF4-FFF2-40B4-BE49-F238E27FC236}">
                <a16:creationId xmlns:a16="http://schemas.microsoft.com/office/drawing/2014/main" id="{91670CB9-DA3A-B971-7268-AA3181DD7E0A}"/>
              </a:ext>
            </a:extLst>
          </p:cNvPr>
          <p:cNvSpPr/>
          <p:nvPr/>
        </p:nvSpPr>
        <p:spPr>
          <a:xfrm>
            <a:off x="3460421" y="2515130"/>
            <a:ext cx="8587200" cy="3539430"/>
          </a:xfrm>
          <a:prstGeom prst="rect">
            <a:avLst/>
          </a:prstGeom>
        </p:spPr>
        <p:txBody>
          <a:bodyPr wrap="square">
            <a:spAutoFit/>
          </a:bodyPr>
          <a:lstStyle/>
          <a:p>
            <a:pPr defTabSz="457200" eaLnBrk="1" fontAlgn="auto" hangingPunct="1">
              <a:spcBef>
                <a:spcPts val="0"/>
              </a:spcBef>
              <a:spcAft>
                <a:spcPts val="0"/>
              </a:spcAft>
              <a:defRPr/>
            </a:pPr>
            <a:r>
              <a:rPr lang="en-US" sz="2400" dirty="0">
                <a:solidFill>
                  <a:prstClr val="black"/>
                </a:solidFill>
                <a:latin typeface="Calibri" panose="020F0502020204030204"/>
                <a:cs typeface="+mn-cs"/>
              </a:rPr>
              <a:t> </a:t>
            </a:r>
            <a:r>
              <a:rPr lang="en-US" sz="2400" b="1" dirty="0">
                <a:solidFill>
                  <a:prstClr val="black"/>
                </a:solidFill>
                <a:latin typeface="Calibri" panose="020F0502020204030204"/>
                <a:cs typeface="+mn-cs"/>
              </a:rPr>
              <a:t>Problem Statement</a:t>
            </a:r>
          </a:p>
          <a:p>
            <a:pPr defTabSz="457200" eaLnBrk="1" fontAlgn="auto" hangingPunct="1">
              <a:spcBef>
                <a:spcPts val="0"/>
              </a:spcBef>
              <a:spcAft>
                <a:spcPts val="0"/>
              </a:spcAft>
              <a:defRPr/>
            </a:pPr>
            <a:endParaRPr lang="en-US" sz="2400" b="1" dirty="0">
              <a:solidFill>
                <a:prstClr val="black"/>
              </a:solidFill>
              <a:latin typeface="Calibri" panose="020F0502020204030204"/>
              <a:cs typeface="+mn-cs"/>
            </a:endParaRP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b="1" dirty="0">
                <a:solidFill>
                  <a:prstClr val="black"/>
                </a:solidFill>
                <a:latin typeface="Calibri" panose="020F0502020204030204"/>
                <a:cs typeface="+mn-cs"/>
              </a:rPr>
              <a:t>Reduced efficiency </a:t>
            </a:r>
            <a:r>
              <a:rPr lang="en-US" sz="2200" dirty="0">
                <a:solidFill>
                  <a:prstClr val="black"/>
                </a:solidFill>
                <a:latin typeface="Calibri" panose="020F0502020204030204"/>
                <a:cs typeface="+mn-cs"/>
              </a:rPr>
              <a:t>in pest control or fertilization due to off-target losses.</a:t>
            </a: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b="1" dirty="0">
                <a:solidFill>
                  <a:prstClr val="black"/>
                </a:solidFill>
                <a:latin typeface="Calibri" panose="020F0502020204030204"/>
                <a:cs typeface="+mn-cs"/>
              </a:rPr>
              <a:t>Environmental contamination</a:t>
            </a:r>
            <a:r>
              <a:rPr lang="en-US" sz="2200" dirty="0">
                <a:solidFill>
                  <a:prstClr val="black"/>
                </a:solidFill>
                <a:latin typeface="Calibri" panose="020F0502020204030204"/>
                <a:cs typeface="+mn-cs"/>
              </a:rPr>
              <a:t>, including pollution of water bodies, soil, and non-target crops.</a:t>
            </a: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b="1" dirty="0">
                <a:solidFill>
                  <a:prstClr val="black"/>
                </a:solidFill>
                <a:latin typeface="Calibri" panose="020F0502020204030204"/>
                <a:cs typeface="+mn-cs"/>
              </a:rPr>
              <a:t>Health risks </a:t>
            </a:r>
            <a:r>
              <a:rPr lang="en-US" sz="2200" dirty="0">
                <a:solidFill>
                  <a:prstClr val="black"/>
                </a:solidFill>
                <a:latin typeface="Calibri" panose="020F0502020204030204"/>
                <a:cs typeface="+mn-cs"/>
              </a:rPr>
              <a:t>to nearby humans, animals, and ecosystems exposed to toxic chemicals.</a:t>
            </a: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b="1" dirty="0">
                <a:solidFill>
                  <a:prstClr val="black"/>
                </a:solidFill>
                <a:latin typeface="Calibri" panose="020F0502020204030204"/>
                <a:cs typeface="+mn-cs"/>
              </a:rPr>
              <a:t>Economic losses </a:t>
            </a:r>
            <a:r>
              <a:rPr lang="en-US" sz="2200" dirty="0">
                <a:solidFill>
                  <a:prstClr val="black"/>
                </a:solidFill>
                <a:latin typeface="Calibri" panose="020F0502020204030204"/>
                <a:cs typeface="+mn-cs"/>
              </a:rPr>
              <a:t>for farmers due to wasted agrochemicals and potential damage to neighboring crops.</a:t>
            </a:r>
          </a:p>
        </p:txBody>
      </p:sp>
      <p:sp>
        <p:nvSpPr>
          <p:cNvPr id="11" name="Rectangle: Rounded Corners 10">
            <a:extLst>
              <a:ext uri="{FF2B5EF4-FFF2-40B4-BE49-F238E27FC236}">
                <a16:creationId xmlns:a16="http://schemas.microsoft.com/office/drawing/2014/main" id="{452C15E1-08E9-F025-77DA-6C78DC8DEB57}"/>
              </a:ext>
            </a:extLst>
          </p:cNvPr>
          <p:cNvSpPr/>
          <p:nvPr/>
        </p:nvSpPr>
        <p:spPr>
          <a:xfrm>
            <a:off x="-132140" y="2673347"/>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OBJECTIVE</a:t>
            </a: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541C18B9-821D-E5F9-3403-51964DD39E66}"/>
              </a:ext>
            </a:extLst>
          </p:cNvPr>
          <p:cNvSpPr/>
          <p:nvPr/>
        </p:nvSpPr>
        <p:spPr>
          <a:xfrm>
            <a:off x="-2899607" y="4257963"/>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UAV</a:t>
            </a: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ED7AE9FA-D6C6-D0A0-2788-1635C7796FC0}"/>
              </a:ext>
            </a:extLst>
          </p:cNvPr>
          <p:cNvSpPr/>
          <p:nvPr/>
        </p:nvSpPr>
        <p:spPr>
          <a:xfrm>
            <a:off x="657731" y="3492115"/>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PROBLEM</a:t>
            </a:r>
            <a:endParaRPr lang="en-MY" dirty="0">
              <a:solidFill>
                <a:srgbClr val="C00000"/>
              </a:solidFill>
              <a:latin typeface="Rockwell" panose="02060603020205020403" pitchFamily="18" charset="0"/>
            </a:endParaRPr>
          </a:p>
        </p:txBody>
      </p:sp>
      <p:sp>
        <p:nvSpPr>
          <p:cNvPr id="16" name="Rectangle: Rounded Corners 15">
            <a:extLst>
              <a:ext uri="{FF2B5EF4-FFF2-40B4-BE49-F238E27FC236}">
                <a16:creationId xmlns:a16="http://schemas.microsoft.com/office/drawing/2014/main" id="{E9E609EC-A9F0-6B89-DFE5-18A618E7A21C}"/>
              </a:ext>
            </a:extLst>
          </p:cNvPr>
          <p:cNvSpPr/>
          <p:nvPr/>
        </p:nvSpPr>
        <p:spPr>
          <a:xfrm>
            <a:off x="-2914078" y="2651206"/>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a:t>
            </a:r>
            <a:endParaRPr lang="en-MY" dirty="0">
              <a:solidFill>
                <a:srgbClr val="C00000"/>
              </a:solidFill>
              <a:latin typeface="Rockwell" panose="02060603020205020403" pitchFamily="18" charset="0"/>
            </a:endParaRPr>
          </a:p>
        </p:txBody>
      </p:sp>
      <p:sp>
        <p:nvSpPr>
          <p:cNvPr id="17" name="Rectangle: Rounded Corners 16">
            <a:extLst>
              <a:ext uri="{FF2B5EF4-FFF2-40B4-BE49-F238E27FC236}">
                <a16:creationId xmlns:a16="http://schemas.microsoft.com/office/drawing/2014/main" id="{0B80101B-91F2-762E-0B3F-473B7CD8122B}"/>
              </a:ext>
            </a:extLst>
          </p:cNvPr>
          <p:cNvSpPr/>
          <p:nvPr/>
        </p:nvSpPr>
        <p:spPr>
          <a:xfrm>
            <a:off x="-177437" y="4279182"/>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 DRIFT</a:t>
            </a:r>
            <a:endParaRPr lang="en-MY" dirty="0">
              <a:solidFill>
                <a:srgbClr val="C00000"/>
              </a:solidFill>
              <a:latin typeface="Rockwell" panose="02060603020205020403" pitchFamily="18" charset="0"/>
            </a:endParaRPr>
          </a:p>
        </p:txBody>
      </p:sp>
      <p:sp>
        <p:nvSpPr>
          <p:cNvPr id="2" name="Rectangle: Rounded Corners 1">
            <a:extLst>
              <a:ext uri="{FF2B5EF4-FFF2-40B4-BE49-F238E27FC236}">
                <a16:creationId xmlns:a16="http://schemas.microsoft.com/office/drawing/2014/main" id="{6C0A86CE-3D0A-7ECB-0D5B-44570BE40E74}"/>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1AB878F8-3AFC-FF67-CEF5-CDB31A5E9B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19676172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drone flying over a field&#10;&#10;Description automatically generated">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1" y="829"/>
            <a:ext cx="1218310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2450638" y="887592"/>
            <a:ext cx="7290723"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INTRODUCTION</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8" name="Rectangle: Top Corners Rounded 7">
            <a:extLst>
              <a:ext uri="{FF2B5EF4-FFF2-40B4-BE49-F238E27FC236}">
                <a16:creationId xmlns:a16="http://schemas.microsoft.com/office/drawing/2014/main" id="{3C071F06-62AF-6004-E1B6-C98C754915D7}"/>
              </a:ext>
            </a:extLst>
          </p:cNvPr>
          <p:cNvSpPr/>
          <p:nvPr/>
        </p:nvSpPr>
        <p:spPr>
          <a:xfrm rot="16200000">
            <a:off x="4987381" y="-346425"/>
            <a:ext cx="5140241" cy="9251214"/>
          </a:xfrm>
          <a:prstGeom prst="round2Same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9" name="Rectangle 8">
            <a:extLst>
              <a:ext uri="{FF2B5EF4-FFF2-40B4-BE49-F238E27FC236}">
                <a16:creationId xmlns:a16="http://schemas.microsoft.com/office/drawing/2014/main" id="{91670CB9-DA3A-B971-7268-AA3181DD7E0A}"/>
              </a:ext>
            </a:extLst>
          </p:cNvPr>
          <p:cNvSpPr/>
          <p:nvPr/>
        </p:nvSpPr>
        <p:spPr>
          <a:xfrm>
            <a:off x="3460421" y="2114080"/>
            <a:ext cx="7696200" cy="4893647"/>
          </a:xfrm>
          <a:prstGeom prst="rect">
            <a:avLst/>
          </a:prstGeom>
        </p:spPr>
        <p:txBody>
          <a:bodyPr>
            <a:spAutoFit/>
          </a:bodyPr>
          <a:lstStyle/>
          <a:p>
            <a:pPr defTabSz="457200" eaLnBrk="1" fontAlgn="auto" hangingPunct="1">
              <a:spcBef>
                <a:spcPts val="0"/>
              </a:spcBef>
              <a:spcAft>
                <a:spcPts val="0"/>
              </a:spcAft>
              <a:defRPr/>
            </a:pPr>
            <a:r>
              <a:rPr lang="en-US" sz="2400" dirty="0">
                <a:solidFill>
                  <a:prstClr val="black"/>
                </a:solidFill>
                <a:latin typeface="Calibri" panose="020F0502020204030204"/>
                <a:cs typeface="+mn-cs"/>
              </a:rPr>
              <a:t> </a:t>
            </a:r>
            <a:r>
              <a:rPr lang="en-US" sz="2400" b="1" dirty="0">
                <a:solidFill>
                  <a:prstClr val="black"/>
                </a:solidFill>
                <a:latin typeface="Calibri" panose="020F0502020204030204"/>
                <a:cs typeface="+mn-cs"/>
              </a:rPr>
              <a:t>OBJECTIVE</a:t>
            </a:r>
          </a:p>
          <a:p>
            <a:pPr defTabSz="457200" eaLnBrk="1" fontAlgn="auto" hangingPunct="1">
              <a:spcBef>
                <a:spcPts val="0"/>
              </a:spcBef>
              <a:spcAft>
                <a:spcPts val="0"/>
              </a:spcAft>
              <a:defRPr/>
            </a:pPr>
            <a:endParaRPr lang="en-US" sz="2400" b="1" dirty="0">
              <a:solidFill>
                <a:prstClr val="black"/>
              </a:solidFill>
              <a:latin typeface="Calibri" panose="020F0502020204030204"/>
              <a:cs typeface="+mn-cs"/>
            </a:endParaRP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b="1" dirty="0">
                <a:solidFill>
                  <a:prstClr val="black"/>
                </a:solidFill>
                <a:latin typeface="Calibri" panose="020F0502020204030204"/>
                <a:cs typeface="+mn-cs"/>
              </a:rPr>
              <a:t>Main objective: </a:t>
            </a:r>
            <a:r>
              <a:rPr lang="en-US" sz="2200" dirty="0">
                <a:solidFill>
                  <a:prstClr val="black"/>
                </a:solidFill>
                <a:latin typeface="Calibri" panose="020F0502020204030204"/>
                <a:cs typeface="+mn-cs"/>
              </a:rPr>
              <a:t>To enhance chemical spraying deposition of unmanned aerial vehicles (UAV) in agricultural spraying operation</a:t>
            </a: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b="1" dirty="0">
                <a:solidFill>
                  <a:prstClr val="black"/>
                </a:solidFill>
                <a:latin typeface="Calibri" panose="020F0502020204030204"/>
                <a:cs typeface="+mn-cs"/>
              </a:rPr>
              <a:t>Specific Objective: </a:t>
            </a:r>
            <a:r>
              <a:rPr lang="en-US" sz="2200" dirty="0">
                <a:solidFill>
                  <a:prstClr val="black"/>
                </a:solidFill>
                <a:latin typeface="Calibri" panose="020F0502020204030204"/>
                <a:cs typeface="+mn-cs"/>
              </a:rPr>
              <a:t>To observe the effect of artificial wind, flying speed and flying height on distribution spray pattern</a:t>
            </a:r>
          </a:p>
          <a:p>
            <a:pPr algn="just" defTabSz="457200" eaLnBrk="1" fontAlgn="auto" hangingPunct="1">
              <a:spcBef>
                <a:spcPts val="0"/>
              </a:spcBef>
              <a:spcAft>
                <a:spcPts val="0"/>
              </a:spcAft>
              <a:defRPr/>
            </a:pPr>
            <a:endParaRPr lang="en-US" sz="2200" b="1" dirty="0">
              <a:solidFill>
                <a:prstClr val="black"/>
              </a:solidFill>
              <a:latin typeface="Calibri" panose="020F0502020204030204"/>
              <a:cs typeface="+mn-cs"/>
            </a:endParaRPr>
          </a:p>
          <a:p>
            <a:pPr marL="342900" indent="-342900" algn="just" defTabSz="457200" eaLnBrk="1" fontAlgn="auto" hangingPunct="1">
              <a:spcBef>
                <a:spcPts val="0"/>
              </a:spcBef>
              <a:spcAft>
                <a:spcPts val="0"/>
              </a:spcAft>
              <a:buFont typeface="Wingdings" panose="05000000000000000000" pitchFamily="2" charset="2"/>
              <a:buChar char="§"/>
              <a:defRPr/>
            </a:pPr>
            <a:r>
              <a:rPr lang="en-US" sz="2200" b="1" dirty="0">
                <a:solidFill>
                  <a:prstClr val="black"/>
                </a:solidFill>
                <a:latin typeface="Calibri" panose="020F0502020204030204"/>
                <a:cs typeface="+mn-cs"/>
              </a:rPr>
              <a:t>Limitation</a:t>
            </a:r>
            <a:r>
              <a:rPr lang="en-US" sz="2200" b="1" dirty="0">
                <a:solidFill>
                  <a:prstClr val="black"/>
                </a:solidFill>
                <a:latin typeface="Calibri" panose="020F0502020204030204"/>
              </a:rPr>
              <a:t> -  </a:t>
            </a:r>
            <a:r>
              <a:rPr lang="en-US" sz="2200" dirty="0">
                <a:solidFill>
                  <a:prstClr val="black"/>
                </a:solidFill>
                <a:latin typeface="Calibri" panose="020F0502020204030204"/>
              </a:rPr>
              <a:t>The experiment was conducted in a controlled environment (indoor UPM laboratory), which may not accurately simulate real-world conditions, such as turbulence and atmospheric conditions.</a:t>
            </a:r>
          </a:p>
          <a:p>
            <a:pPr algn="just" defTabSz="457200" eaLnBrk="1" fontAlgn="auto" hangingPunct="1">
              <a:spcBef>
                <a:spcPts val="0"/>
              </a:spcBef>
              <a:spcAft>
                <a:spcPts val="0"/>
              </a:spcAft>
              <a:defRPr/>
            </a:pPr>
            <a:endParaRPr lang="en-US" sz="2200" dirty="0">
              <a:solidFill>
                <a:prstClr val="black"/>
              </a:solidFill>
              <a:latin typeface="Calibri" panose="020F0502020204030204"/>
            </a:endParaRPr>
          </a:p>
          <a:p>
            <a:pPr marL="342900" indent="-342900" algn="just" defTabSz="457200" eaLnBrk="1" fontAlgn="auto" hangingPunct="1">
              <a:spcBef>
                <a:spcPts val="0"/>
              </a:spcBef>
              <a:spcAft>
                <a:spcPts val="0"/>
              </a:spcAft>
              <a:buFont typeface="Wingdings" panose="05000000000000000000" pitchFamily="2" charset="2"/>
              <a:buChar char="§"/>
              <a:defRPr/>
            </a:pPr>
            <a:endParaRPr lang="en-US" sz="2200" dirty="0">
              <a:solidFill>
                <a:prstClr val="black"/>
              </a:solidFill>
              <a:latin typeface="Calibri" panose="020F0502020204030204"/>
              <a:cs typeface="+mn-cs"/>
            </a:endParaRPr>
          </a:p>
        </p:txBody>
      </p:sp>
      <p:sp>
        <p:nvSpPr>
          <p:cNvPr id="11" name="Rectangle: Rounded Corners 10">
            <a:extLst>
              <a:ext uri="{FF2B5EF4-FFF2-40B4-BE49-F238E27FC236}">
                <a16:creationId xmlns:a16="http://schemas.microsoft.com/office/drawing/2014/main" id="{452C15E1-08E9-F025-77DA-6C78DC8DEB57}"/>
              </a:ext>
            </a:extLst>
          </p:cNvPr>
          <p:cNvSpPr/>
          <p:nvPr/>
        </p:nvSpPr>
        <p:spPr>
          <a:xfrm>
            <a:off x="-132140" y="2673347"/>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a:t>
            </a: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541C18B9-821D-E5F9-3403-51964DD39E66}"/>
              </a:ext>
            </a:extLst>
          </p:cNvPr>
          <p:cNvSpPr/>
          <p:nvPr/>
        </p:nvSpPr>
        <p:spPr>
          <a:xfrm>
            <a:off x="-2899607" y="4257963"/>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 DRIFT</a:t>
            </a: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ED7AE9FA-D6C6-D0A0-2788-1635C7796FC0}"/>
              </a:ext>
            </a:extLst>
          </p:cNvPr>
          <p:cNvSpPr/>
          <p:nvPr/>
        </p:nvSpPr>
        <p:spPr>
          <a:xfrm>
            <a:off x="657731" y="3492115"/>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OBJECTIVE</a:t>
            </a:r>
            <a:endParaRPr lang="en-MY" dirty="0">
              <a:solidFill>
                <a:srgbClr val="C00000"/>
              </a:solidFill>
              <a:latin typeface="Rockwell" panose="02060603020205020403" pitchFamily="18" charset="0"/>
            </a:endParaRPr>
          </a:p>
        </p:txBody>
      </p:sp>
      <p:sp>
        <p:nvSpPr>
          <p:cNvPr id="16" name="Rectangle: Rounded Corners 15">
            <a:extLst>
              <a:ext uri="{FF2B5EF4-FFF2-40B4-BE49-F238E27FC236}">
                <a16:creationId xmlns:a16="http://schemas.microsoft.com/office/drawing/2014/main" id="{E9E609EC-A9F0-6B89-DFE5-18A618E7A21C}"/>
              </a:ext>
            </a:extLst>
          </p:cNvPr>
          <p:cNvSpPr/>
          <p:nvPr/>
        </p:nvSpPr>
        <p:spPr>
          <a:xfrm>
            <a:off x="-2914078" y="2651206"/>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UAV</a:t>
            </a:r>
            <a:endParaRPr lang="en-MY" dirty="0">
              <a:solidFill>
                <a:srgbClr val="C00000"/>
              </a:solidFill>
              <a:latin typeface="Rockwell" panose="02060603020205020403" pitchFamily="18" charset="0"/>
            </a:endParaRPr>
          </a:p>
        </p:txBody>
      </p:sp>
      <p:sp>
        <p:nvSpPr>
          <p:cNvPr id="17" name="Rectangle: Rounded Corners 16">
            <a:extLst>
              <a:ext uri="{FF2B5EF4-FFF2-40B4-BE49-F238E27FC236}">
                <a16:creationId xmlns:a16="http://schemas.microsoft.com/office/drawing/2014/main" id="{0B80101B-91F2-762E-0B3F-473B7CD8122B}"/>
              </a:ext>
            </a:extLst>
          </p:cNvPr>
          <p:cNvSpPr/>
          <p:nvPr/>
        </p:nvSpPr>
        <p:spPr>
          <a:xfrm>
            <a:off x="-177437" y="4279182"/>
            <a:ext cx="2582778"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PROBLEM</a:t>
            </a:r>
            <a:endParaRPr lang="en-MY" dirty="0">
              <a:solidFill>
                <a:srgbClr val="C00000"/>
              </a:solidFill>
              <a:latin typeface="Rockwell" panose="02060603020205020403" pitchFamily="18" charset="0"/>
            </a:endParaRPr>
          </a:p>
        </p:txBody>
      </p:sp>
      <p:sp>
        <p:nvSpPr>
          <p:cNvPr id="2" name="Rectangle: Rounded Corners 1">
            <a:extLst>
              <a:ext uri="{FF2B5EF4-FFF2-40B4-BE49-F238E27FC236}">
                <a16:creationId xmlns:a16="http://schemas.microsoft.com/office/drawing/2014/main" id="{51568036-0CBF-3F23-72B1-E9E688DB6546}"/>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DFDAD9D1-9444-ECB0-437C-3BD0D40615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2418069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F91EF9-01A5-3796-D7EF-D93485A701C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829"/>
            <a:ext cx="12191999" cy="6851650"/>
          </a:xfrm>
          <a:prstGeom prst="rect">
            <a:avLst/>
          </a:prstGeom>
        </p:spPr>
      </p:pic>
      <p:sp>
        <p:nvSpPr>
          <p:cNvPr id="7" name="Rectangle 6">
            <a:extLst>
              <a:ext uri="{FF2B5EF4-FFF2-40B4-BE49-F238E27FC236}">
                <a16:creationId xmlns:a16="http://schemas.microsoft.com/office/drawing/2014/main" id="{A4801F2F-75E4-5DFE-7750-B3E9E9917BB9}"/>
              </a:ext>
            </a:extLst>
          </p:cNvPr>
          <p:cNvSpPr/>
          <p:nvPr/>
        </p:nvSpPr>
        <p:spPr>
          <a:xfrm>
            <a:off x="0" y="0"/>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extLst>
              <a:ext uri="{FF2B5EF4-FFF2-40B4-BE49-F238E27FC236}">
                <a16:creationId xmlns:a16="http://schemas.microsoft.com/office/drawing/2014/main" id="{EEC16E88-F067-71D9-0E8B-E07B640DE33A}"/>
              </a:ext>
            </a:extLst>
          </p:cNvPr>
          <p:cNvSpPr txBox="1"/>
          <p:nvPr/>
        </p:nvSpPr>
        <p:spPr>
          <a:xfrm>
            <a:off x="321645" y="1481904"/>
            <a:ext cx="7671930" cy="830997"/>
          </a:xfrm>
          <a:prstGeom prst="rect">
            <a:avLst/>
          </a:prstGeom>
          <a:noFill/>
        </p:spPr>
        <p:txBody>
          <a:bodyPr wrap="square" rtlCol="0">
            <a:spAutoFit/>
          </a:bodyPr>
          <a:lstStyle/>
          <a:p>
            <a:pPr algn="ctr"/>
            <a:r>
              <a:rPr lang="en-US"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rPr>
              <a:t>Review of Literature</a:t>
            </a:r>
            <a:endParaRPr lang="en-MY" sz="4800" b="1" dirty="0">
              <a:solidFill>
                <a:schemeClr val="bg1"/>
              </a:solidFill>
              <a:effectLst>
                <a:outerShdw blurRad="50800" dist="38100" dir="2700000" algn="tl" rotWithShape="0">
                  <a:prstClr val="black">
                    <a:alpha val="40000"/>
                  </a:prstClr>
                </a:outerShdw>
              </a:effectLst>
              <a:latin typeface="Rockwell Extra Bold" panose="02060903040505020403" pitchFamily="18"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5E803CC8-0372-D1D6-2A98-B0EF5AFD4949}"/>
              </a:ext>
            </a:extLst>
          </p:cNvPr>
          <p:cNvSpPr/>
          <p:nvPr/>
        </p:nvSpPr>
        <p:spPr>
          <a:xfrm>
            <a:off x="8595520" y="2850206"/>
            <a:ext cx="3389725"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TECHNICAL FACTOR OF UAV</a:t>
            </a:r>
            <a:endParaRPr lang="en-MY" dirty="0">
              <a:solidFill>
                <a:srgbClr val="C00000"/>
              </a:solidFill>
              <a:latin typeface="Rockwell" panose="02060603020205020403" pitchFamily="18" charset="0"/>
            </a:endParaRPr>
          </a:p>
        </p:txBody>
      </p:sp>
      <p:sp>
        <p:nvSpPr>
          <p:cNvPr id="14" name="Rectangle: Rounded Corners 13">
            <a:extLst>
              <a:ext uri="{FF2B5EF4-FFF2-40B4-BE49-F238E27FC236}">
                <a16:creationId xmlns:a16="http://schemas.microsoft.com/office/drawing/2014/main" id="{77E43AED-737A-9FCF-73C9-7919C95EB6B0}"/>
              </a:ext>
            </a:extLst>
          </p:cNvPr>
          <p:cNvSpPr/>
          <p:nvPr/>
        </p:nvSpPr>
        <p:spPr>
          <a:xfrm>
            <a:off x="683964" y="2850205"/>
            <a:ext cx="2811174"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SPRAYING OPERATION</a:t>
            </a:r>
            <a:endParaRPr lang="en-MY" dirty="0">
              <a:solidFill>
                <a:srgbClr val="C00000"/>
              </a:solidFill>
              <a:latin typeface="Rockwell" panose="02060603020205020403" pitchFamily="18" charset="0"/>
            </a:endParaRPr>
          </a:p>
        </p:txBody>
      </p:sp>
      <p:sp>
        <p:nvSpPr>
          <p:cNvPr id="15" name="Rectangle: Rounded Corners 14">
            <a:extLst>
              <a:ext uri="{FF2B5EF4-FFF2-40B4-BE49-F238E27FC236}">
                <a16:creationId xmlns:a16="http://schemas.microsoft.com/office/drawing/2014/main" id="{A6D246A8-7195-7927-E3F1-948C0B6A8932}"/>
              </a:ext>
            </a:extLst>
          </p:cNvPr>
          <p:cNvSpPr/>
          <p:nvPr/>
        </p:nvSpPr>
        <p:spPr>
          <a:xfrm>
            <a:off x="4521831" y="2850206"/>
            <a:ext cx="3389725" cy="70585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C00000"/>
                </a:solidFill>
                <a:latin typeface="Rockwell" panose="02060603020205020403" pitchFamily="18" charset="0"/>
              </a:rPr>
              <a:t>METEOROLOGICAL FACTOR</a:t>
            </a:r>
            <a:endParaRPr lang="en-MY" dirty="0">
              <a:solidFill>
                <a:srgbClr val="C00000"/>
              </a:solidFill>
              <a:latin typeface="Rockwell" panose="02060603020205020403" pitchFamily="18" charset="0"/>
            </a:endParaRPr>
          </a:p>
        </p:txBody>
      </p:sp>
      <p:sp>
        <p:nvSpPr>
          <p:cNvPr id="2" name="Rectangle: Rounded Corners 1">
            <a:extLst>
              <a:ext uri="{FF2B5EF4-FFF2-40B4-BE49-F238E27FC236}">
                <a16:creationId xmlns:a16="http://schemas.microsoft.com/office/drawing/2014/main" id="{A04D5468-14DA-3D54-4A59-144C7A258D2E}"/>
              </a:ext>
            </a:extLst>
          </p:cNvPr>
          <p:cNvSpPr/>
          <p:nvPr/>
        </p:nvSpPr>
        <p:spPr>
          <a:xfrm>
            <a:off x="144683" y="71527"/>
            <a:ext cx="2703633" cy="924352"/>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Y"/>
          </a:p>
        </p:txBody>
      </p:sp>
      <p:pic>
        <p:nvPicPr>
          <p:cNvPr id="4" name="Picture 3">
            <a:extLst>
              <a:ext uri="{FF2B5EF4-FFF2-40B4-BE49-F238E27FC236}">
                <a16:creationId xmlns:a16="http://schemas.microsoft.com/office/drawing/2014/main" id="{076C474B-D581-4DE2-A26F-8FD096E15A6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2002" y="-81479"/>
            <a:ext cx="2128993" cy="1277395"/>
          </a:xfrm>
          <a:prstGeom prst="rect">
            <a:avLst/>
          </a:prstGeom>
        </p:spPr>
      </p:pic>
    </p:spTree>
    <p:extLst>
      <p:ext uri="{BB962C8B-B14F-4D97-AF65-F5344CB8AC3E}">
        <p14:creationId xmlns:p14="http://schemas.microsoft.com/office/powerpoint/2010/main" val="38554673"/>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435</TotalTime>
  <Words>1595</Words>
  <Application>Microsoft Office PowerPoint</Application>
  <PresentationFormat>Widescreen</PresentationFormat>
  <Paragraphs>789</Paragraphs>
  <Slides>39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Aptos</vt:lpstr>
      <vt:lpstr>Aptos Display</vt:lpstr>
      <vt:lpstr>Arial</vt:lpstr>
      <vt:lpstr>Calibri</vt:lpstr>
      <vt:lpstr>Rockwell</vt:lpstr>
      <vt:lpstr>Rockwell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AZMEER BIN AHMAD SHUKRI</dc:creator>
  <cp:lastModifiedBy>AZMEER BIN AHMAD SHUKRI</cp:lastModifiedBy>
  <cp:revision>25</cp:revision>
  <dcterms:created xsi:type="dcterms:W3CDTF">2024-11-20T03:09:46Z</dcterms:created>
  <dcterms:modified xsi:type="dcterms:W3CDTF">2024-11-25T23:37:40Z</dcterms:modified>
</cp:coreProperties>
</file>