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85" r:id="rId4"/>
    <p:sldId id="278" r:id="rId5"/>
    <p:sldId id="279" r:id="rId6"/>
    <p:sldId id="281" r:id="rId7"/>
    <p:sldId id="282" r:id="rId8"/>
    <p:sldId id="283" r:id="rId9"/>
    <p:sldId id="270" r:id="rId10"/>
    <p:sldId id="271" r:id="rId11"/>
    <p:sldId id="272" r:id="rId12"/>
    <p:sldId id="276" r:id="rId13"/>
    <p:sldId id="284" r:id="rId14"/>
    <p:sldId id="277" r:id="rId15"/>
  </p:sldIdLst>
  <p:sldSz cx="10407650" cy="58547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ing" id="{BE6EB3B8-DE1B-4A0A-BEC2-734924C46441}">
          <p14:sldIdLst>
            <p14:sldId id="256"/>
          </p14:sldIdLst>
        </p14:section>
        <p14:section name="Starting" id="{D6A5C34B-CB69-45D9-92CD-90B66BE7E45E}">
          <p14:sldIdLst>
            <p14:sldId id="257"/>
            <p14:sldId id="285"/>
            <p14:sldId id="278"/>
            <p14:sldId id="279"/>
            <p14:sldId id="281"/>
            <p14:sldId id="282"/>
            <p14:sldId id="283"/>
          </p14:sldIdLst>
        </p14:section>
        <p14:section name="The Relationship Between Self-Efficacy and Intentions" id="{17A2CBE8-6264-493E-838B-42FC62A37918}">
          <p14:sldIdLst>
            <p14:sldId id="270"/>
            <p14:sldId id="271"/>
            <p14:sldId id="272"/>
          </p14:sldIdLst>
        </p14:section>
        <p14:section name="Strategies to Enhance Self-Efficacy and Facilitating Conditions" id="{FCE69589-1A82-4E9E-86DC-01FA104A9508}">
          <p14:sldIdLst>
            <p14:sldId id="276"/>
            <p14:sldId id="284"/>
          </p14:sldIdLst>
        </p14:section>
        <p14:section name="Ending" id="{3AB5FCE2-80AB-4D9A-B5E1-AE4BD30350D8}">
          <p14:sldIdLst>
            <p14:sldId id="277"/>
          </p14:sldIdLst>
        </p14:section>
      </p14:sectionLst>
    </p:ext>
    <p:ext uri="{EFAFB233-063F-42B5-8137-9DF3F51BA10A}">
      <p15:sldGuideLst xmlns:p15="http://schemas.microsoft.com/office/powerpoint/2012/main">
        <p15:guide id="1" orient="horz" pos="2160" userDrawn="1">
          <p15:clr>
            <a:srgbClr val="A4A3A4"/>
          </p15:clr>
        </p15:guide>
        <p15:guide id="2" pos="2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9" d="100"/>
          <a:sy n="79" d="100"/>
        </p:scale>
        <p:origin x="834" y="54"/>
      </p:cViewPr>
      <p:guideLst>
        <p:guide orient="horz" pos="2160"/>
        <p:guide pos="2885"/>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124BF7D-ACB9-4EF9-ABA4-5CB743D89281}" type="datetimeFigureOut">
              <a:rPr lang="en-US" smtClean="0"/>
              <a:t>10/7/2024</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7A2913A-9281-47AC-9266-0F6F0422786A}" type="slidenum">
              <a:rPr lang="en-US" smtClean="0"/>
              <a:t>‹#›</a:t>
            </a:fld>
            <a:endParaRPr lang="en-US"/>
          </a:p>
        </p:txBody>
      </p:sp>
    </p:spTree>
    <p:extLst>
      <p:ext uri="{BB962C8B-B14F-4D97-AF65-F5344CB8AC3E}">
        <p14:creationId xmlns:p14="http://schemas.microsoft.com/office/powerpoint/2010/main" val="768396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A2913A-9281-47AC-9266-0F6F0422786A}" type="slidenum">
              <a:rPr lang="en-US" smtClean="0"/>
              <a:t>10</a:t>
            </a:fld>
            <a:endParaRPr lang="en-US"/>
          </a:p>
        </p:txBody>
      </p:sp>
    </p:spTree>
    <p:extLst>
      <p:ext uri="{BB962C8B-B14F-4D97-AF65-F5344CB8AC3E}">
        <p14:creationId xmlns:p14="http://schemas.microsoft.com/office/powerpoint/2010/main" val="153678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7057" y="2130428"/>
            <a:ext cx="7786653"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4117" y="3886205"/>
            <a:ext cx="6412537" cy="1752600"/>
          </a:xfrm>
        </p:spPr>
        <p:txBody>
          <a:bodyPr/>
          <a:lstStyle>
            <a:lvl1pPr marL="0" indent="0" algn="ctr">
              <a:buNone/>
              <a:defRPr>
                <a:solidFill>
                  <a:schemeClr val="tx1">
                    <a:tint val="75000"/>
                  </a:schemeClr>
                </a:solidFill>
              </a:defRPr>
            </a:lvl1pPr>
            <a:lvl2pPr marL="458011" indent="0" algn="ctr">
              <a:buNone/>
              <a:defRPr>
                <a:solidFill>
                  <a:schemeClr val="tx1">
                    <a:tint val="75000"/>
                  </a:schemeClr>
                </a:solidFill>
              </a:defRPr>
            </a:lvl2pPr>
            <a:lvl3pPr marL="916022" indent="0" algn="ctr">
              <a:buNone/>
              <a:defRPr>
                <a:solidFill>
                  <a:schemeClr val="tx1">
                    <a:tint val="75000"/>
                  </a:schemeClr>
                </a:solidFill>
              </a:defRPr>
            </a:lvl3pPr>
            <a:lvl4pPr marL="1374035" indent="0" algn="ctr">
              <a:buNone/>
              <a:defRPr>
                <a:solidFill>
                  <a:schemeClr val="tx1">
                    <a:tint val="75000"/>
                  </a:schemeClr>
                </a:solidFill>
              </a:defRPr>
            </a:lvl4pPr>
            <a:lvl5pPr marL="1832045" indent="0" algn="ctr">
              <a:buNone/>
              <a:defRPr>
                <a:solidFill>
                  <a:schemeClr val="tx1">
                    <a:tint val="75000"/>
                  </a:schemeClr>
                </a:solidFill>
              </a:defRPr>
            </a:lvl5pPr>
            <a:lvl6pPr marL="2290057" indent="0" algn="ctr">
              <a:buNone/>
              <a:defRPr>
                <a:solidFill>
                  <a:schemeClr val="tx1">
                    <a:tint val="75000"/>
                  </a:schemeClr>
                </a:solidFill>
              </a:defRPr>
            </a:lvl6pPr>
            <a:lvl7pPr marL="2748069" indent="0" algn="ctr">
              <a:buNone/>
              <a:defRPr>
                <a:solidFill>
                  <a:schemeClr val="tx1">
                    <a:tint val="75000"/>
                  </a:schemeClr>
                </a:solidFill>
              </a:defRPr>
            </a:lvl7pPr>
            <a:lvl8pPr marL="3206080" indent="0" algn="ctr">
              <a:buNone/>
              <a:defRPr>
                <a:solidFill>
                  <a:schemeClr val="tx1">
                    <a:tint val="75000"/>
                  </a:schemeClr>
                </a:solidFill>
              </a:defRPr>
            </a:lvl8pPr>
            <a:lvl9pPr marL="366409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1559" y="274646"/>
            <a:ext cx="2061175"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8038" y="274646"/>
            <a:ext cx="603084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637" y="4406908"/>
            <a:ext cx="7786653" cy="1362075"/>
          </a:xfrm>
        </p:spPr>
        <p:txBody>
          <a:bodyPr anchor="t"/>
          <a:lstStyle>
            <a:lvl1pPr algn="l">
              <a:defRPr sz="4007" b="1" cap="all"/>
            </a:lvl1pPr>
          </a:lstStyle>
          <a:p>
            <a:r>
              <a:rPr lang="en-US" smtClean="0"/>
              <a:t>Click to edit Master title style</a:t>
            </a:r>
            <a:endParaRPr lang="en-US"/>
          </a:p>
        </p:txBody>
      </p:sp>
      <p:sp>
        <p:nvSpPr>
          <p:cNvPr id="3" name="Text Placeholder 2"/>
          <p:cNvSpPr>
            <a:spLocks noGrp="1"/>
          </p:cNvSpPr>
          <p:nvPr>
            <p:ph type="body" idx="1"/>
          </p:nvPr>
        </p:nvSpPr>
        <p:spPr>
          <a:xfrm>
            <a:off x="723637" y="2906721"/>
            <a:ext cx="7786653" cy="1500187"/>
          </a:xfrm>
        </p:spPr>
        <p:txBody>
          <a:bodyPr anchor="b"/>
          <a:lstStyle>
            <a:lvl1pPr marL="0" indent="0">
              <a:buNone/>
              <a:defRPr sz="2004">
                <a:solidFill>
                  <a:schemeClr val="tx1">
                    <a:tint val="75000"/>
                  </a:schemeClr>
                </a:solidFill>
              </a:defRPr>
            </a:lvl1pPr>
            <a:lvl2pPr marL="458011" indent="0">
              <a:buNone/>
              <a:defRPr sz="1803">
                <a:solidFill>
                  <a:schemeClr val="tx1">
                    <a:tint val="75000"/>
                  </a:schemeClr>
                </a:solidFill>
              </a:defRPr>
            </a:lvl2pPr>
            <a:lvl3pPr marL="916022" indent="0">
              <a:buNone/>
              <a:defRPr sz="1603">
                <a:solidFill>
                  <a:schemeClr val="tx1">
                    <a:tint val="75000"/>
                  </a:schemeClr>
                </a:solidFill>
              </a:defRPr>
            </a:lvl3pPr>
            <a:lvl4pPr marL="1374035" indent="0">
              <a:buNone/>
              <a:defRPr sz="1403">
                <a:solidFill>
                  <a:schemeClr val="tx1">
                    <a:tint val="75000"/>
                  </a:schemeClr>
                </a:solidFill>
              </a:defRPr>
            </a:lvl4pPr>
            <a:lvl5pPr marL="1832045" indent="0">
              <a:buNone/>
              <a:defRPr sz="1403">
                <a:solidFill>
                  <a:schemeClr val="tx1">
                    <a:tint val="75000"/>
                  </a:schemeClr>
                </a:solidFill>
              </a:defRPr>
            </a:lvl5pPr>
            <a:lvl6pPr marL="2290057" indent="0">
              <a:buNone/>
              <a:defRPr sz="1403">
                <a:solidFill>
                  <a:schemeClr val="tx1">
                    <a:tint val="75000"/>
                  </a:schemeClr>
                </a:solidFill>
              </a:defRPr>
            </a:lvl6pPr>
            <a:lvl7pPr marL="2748069" indent="0">
              <a:buNone/>
              <a:defRPr sz="1403">
                <a:solidFill>
                  <a:schemeClr val="tx1">
                    <a:tint val="75000"/>
                  </a:schemeClr>
                </a:solidFill>
              </a:defRPr>
            </a:lvl7pPr>
            <a:lvl8pPr marL="3206080" indent="0">
              <a:buNone/>
              <a:defRPr sz="1403">
                <a:solidFill>
                  <a:schemeClr val="tx1">
                    <a:tint val="75000"/>
                  </a:schemeClr>
                </a:solidFill>
              </a:defRPr>
            </a:lvl8pPr>
            <a:lvl9pPr marL="3664091" indent="0">
              <a:buNone/>
              <a:defRPr sz="140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8038" y="1600203"/>
            <a:ext cx="4046006" cy="4525963"/>
          </a:xfrm>
        </p:spPr>
        <p:txBody>
          <a:bodyPr/>
          <a:lstStyle>
            <a:lvl1pPr>
              <a:defRPr sz="2807"/>
            </a:lvl1pPr>
            <a:lvl2pPr>
              <a:defRPr sz="2403"/>
            </a:lvl2pPr>
            <a:lvl3pPr>
              <a:defRPr sz="2004"/>
            </a:lvl3pPr>
            <a:lvl4pPr>
              <a:defRPr sz="1803"/>
            </a:lvl4pPr>
            <a:lvl5pPr>
              <a:defRPr sz="1803"/>
            </a:lvl5pPr>
            <a:lvl6pPr>
              <a:defRPr sz="1803"/>
            </a:lvl6pPr>
            <a:lvl7pPr>
              <a:defRPr sz="1803"/>
            </a:lvl7pPr>
            <a:lvl8pPr>
              <a:defRPr sz="1803"/>
            </a:lvl8pPr>
            <a:lvl9pPr>
              <a:defRPr sz="180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725" y="1600203"/>
            <a:ext cx="4046006" cy="4525963"/>
          </a:xfrm>
        </p:spPr>
        <p:txBody>
          <a:bodyPr/>
          <a:lstStyle>
            <a:lvl1pPr>
              <a:defRPr sz="2807"/>
            </a:lvl1pPr>
            <a:lvl2pPr>
              <a:defRPr sz="2403"/>
            </a:lvl2pPr>
            <a:lvl3pPr>
              <a:defRPr sz="2004"/>
            </a:lvl3pPr>
            <a:lvl4pPr>
              <a:defRPr sz="1803"/>
            </a:lvl4pPr>
            <a:lvl5pPr>
              <a:defRPr sz="1803"/>
            </a:lvl5pPr>
            <a:lvl6pPr>
              <a:defRPr sz="1803"/>
            </a:lvl6pPr>
            <a:lvl7pPr>
              <a:defRPr sz="1803"/>
            </a:lvl7pPr>
            <a:lvl8pPr>
              <a:defRPr sz="1803"/>
            </a:lvl8pPr>
            <a:lvl9pPr>
              <a:defRPr sz="180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8039" y="1535113"/>
            <a:ext cx="4047597" cy="639762"/>
          </a:xfrm>
        </p:spPr>
        <p:txBody>
          <a:bodyPr anchor="b"/>
          <a:lstStyle>
            <a:lvl1pPr marL="0" indent="0">
              <a:buNone/>
              <a:defRPr sz="2403" b="1"/>
            </a:lvl1pPr>
            <a:lvl2pPr marL="458011" indent="0">
              <a:buNone/>
              <a:defRPr sz="2004" b="1"/>
            </a:lvl2pPr>
            <a:lvl3pPr marL="916022" indent="0">
              <a:buNone/>
              <a:defRPr sz="1803" b="1"/>
            </a:lvl3pPr>
            <a:lvl4pPr marL="1374035" indent="0">
              <a:buNone/>
              <a:defRPr sz="1603" b="1"/>
            </a:lvl4pPr>
            <a:lvl5pPr marL="1832045" indent="0">
              <a:buNone/>
              <a:defRPr sz="1603" b="1"/>
            </a:lvl5pPr>
            <a:lvl6pPr marL="2290057" indent="0">
              <a:buNone/>
              <a:defRPr sz="1603" b="1"/>
            </a:lvl6pPr>
            <a:lvl7pPr marL="2748069" indent="0">
              <a:buNone/>
              <a:defRPr sz="1603" b="1"/>
            </a:lvl7pPr>
            <a:lvl8pPr marL="3206080" indent="0">
              <a:buNone/>
              <a:defRPr sz="1603" b="1"/>
            </a:lvl8pPr>
            <a:lvl9pPr marL="3664091" indent="0">
              <a:buNone/>
              <a:defRPr sz="1603" b="1"/>
            </a:lvl9pPr>
          </a:lstStyle>
          <a:p>
            <a:pPr lvl="0"/>
            <a:r>
              <a:rPr lang="en-US" smtClean="0"/>
              <a:t>Click to edit Master text styles</a:t>
            </a:r>
          </a:p>
        </p:txBody>
      </p:sp>
      <p:sp>
        <p:nvSpPr>
          <p:cNvPr id="4" name="Content Placeholder 3"/>
          <p:cNvSpPr>
            <a:spLocks noGrp="1"/>
          </p:cNvSpPr>
          <p:nvPr>
            <p:ph sz="half" idx="2"/>
          </p:nvPr>
        </p:nvSpPr>
        <p:spPr>
          <a:xfrm>
            <a:off x="458039" y="2174879"/>
            <a:ext cx="4047597" cy="3951288"/>
          </a:xfrm>
        </p:spPr>
        <p:txBody>
          <a:bodyPr/>
          <a:lstStyle>
            <a:lvl1pPr>
              <a:defRPr sz="2403"/>
            </a:lvl1pPr>
            <a:lvl2pPr>
              <a:defRPr sz="2004"/>
            </a:lvl2pPr>
            <a:lvl3pPr>
              <a:defRPr sz="1803"/>
            </a:lvl3pPr>
            <a:lvl4pPr>
              <a:defRPr sz="1603"/>
            </a:lvl4pPr>
            <a:lvl5pPr>
              <a:defRPr sz="1603"/>
            </a:lvl5pPr>
            <a:lvl6pPr>
              <a:defRPr sz="1603"/>
            </a:lvl6pPr>
            <a:lvl7pPr>
              <a:defRPr sz="1603"/>
            </a:lvl7pPr>
            <a:lvl8pPr>
              <a:defRPr sz="1603"/>
            </a:lvl8pPr>
            <a:lvl9pPr>
              <a:defRPr sz="160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53548" y="1535113"/>
            <a:ext cx="4049186" cy="639762"/>
          </a:xfrm>
        </p:spPr>
        <p:txBody>
          <a:bodyPr anchor="b"/>
          <a:lstStyle>
            <a:lvl1pPr marL="0" indent="0">
              <a:buNone/>
              <a:defRPr sz="2403" b="1"/>
            </a:lvl1pPr>
            <a:lvl2pPr marL="458011" indent="0">
              <a:buNone/>
              <a:defRPr sz="2004" b="1"/>
            </a:lvl2pPr>
            <a:lvl3pPr marL="916022" indent="0">
              <a:buNone/>
              <a:defRPr sz="1803" b="1"/>
            </a:lvl3pPr>
            <a:lvl4pPr marL="1374035" indent="0">
              <a:buNone/>
              <a:defRPr sz="1603" b="1"/>
            </a:lvl4pPr>
            <a:lvl5pPr marL="1832045" indent="0">
              <a:buNone/>
              <a:defRPr sz="1603" b="1"/>
            </a:lvl5pPr>
            <a:lvl6pPr marL="2290057" indent="0">
              <a:buNone/>
              <a:defRPr sz="1603" b="1"/>
            </a:lvl6pPr>
            <a:lvl7pPr marL="2748069" indent="0">
              <a:buNone/>
              <a:defRPr sz="1603" b="1"/>
            </a:lvl7pPr>
            <a:lvl8pPr marL="3206080" indent="0">
              <a:buNone/>
              <a:defRPr sz="1603" b="1"/>
            </a:lvl8pPr>
            <a:lvl9pPr marL="3664091" indent="0">
              <a:buNone/>
              <a:defRPr sz="1603" b="1"/>
            </a:lvl9pPr>
          </a:lstStyle>
          <a:p>
            <a:pPr lvl="0"/>
            <a:r>
              <a:rPr lang="en-US" smtClean="0"/>
              <a:t>Click to edit Master text styles</a:t>
            </a:r>
          </a:p>
        </p:txBody>
      </p:sp>
      <p:sp>
        <p:nvSpPr>
          <p:cNvPr id="6" name="Content Placeholder 5"/>
          <p:cNvSpPr>
            <a:spLocks noGrp="1"/>
          </p:cNvSpPr>
          <p:nvPr>
            <p:ph sz="quarter" idx="4"/>
          </p:nvPr>
        </p:nvSpPr>
        <p:spPr>
          <a:xfrm>
            <a:off x="4653548" y="2174879"/>
            <a:ext cx="4049186" cy="3951288"/>
          </a:xfrm>
        </p:spPr>
        <p:txBody>
          <a:bodyPr/>
          <a:lstStyle>
            <a:lvl1pPr>
              <a:defRPr sz="2403"/>
            </a:lvl1pPr>
            <a:lvl2pPr>
              <a:defRPr sz="2004"/>
            </a:lvl2pPr>
            <a:lvl3pPr>
              <a:defRPr sz="1803"/>
            </a:lvl3pPr>
            <a:lvl4pPr>
              <a:defRPr sz="1603"/>
            </a:lvl4pPr>
            <a:lvl5pPr>
              <a:defRPr sz="1603"/>
            </a:lvl5pPr>
            <a:lvl6pPr>
              <a:defRPr sz="1603"/>
            </a:lvl6pPr>
            <a:lvl7pPr>
              <a:defRPr sz="1603"/>
            </a:lvl7pPr>
            <a:lvl8pPr>
              <a:defRPr sz="1603"/>
            </a:lvl8pPr>
            <a:lvl9pPr>
              <a:defRPr sz="160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8044" y="273054"/>
            <a:ext cx="3013829" cy="1162050"/>
          </a:xfrm>
        </p:spPr>
        <p:txBody>
          <a:bodyPr anchor="b"/>
          <a:lstStyle>
            <a:lvl1pPr algn="l">
              <a:defRPr sz="2004" b="1"/>
            </a:lvl1pPr>
          </a:lstStyle>
          <a:p>
            <a:r>
              <a:rPr lang="en-US" smtClean="0"/>
              <a:t>Click to edit Master title style</a:t>
            </a:r>
            <a:endParaRPr lang="en-US"/>
          </a:p>
        </p:txBody>
      </p:sp>
      <p:sp>
        <p:nvSpPr>
          <p:cNvPr id="3" name="Content Placeholder 2"/>
          <p:cNvSpPr>
            <a:spLocks noGrp="1"/>
          </p:cNvSpPr>
          <p:nvPr>
            <p:ph idx="1"/>
          </p:nvPr>
        </p:nvSpPr>
        <p:spPr>
          <a:xfrm>
            <a:off x="3581608" y="273056"/>
            <a:ext cx="5121124" cy="5853113"/>
          </a:xfrm>
        </p:spPr>
        <p:txBody>
          <a:bodyPr/>
          <a:lstStyle>
            <a:lvl1pPr>
              <a:defRPr sz="3207"/>
            </a:lvl1pPr>
            <a:lvl2pPr>
              <a:defRPr sz="2807"/>
            </a:lvl2pPr>
            <a:lvl3pPr>
              <a:defRPr sz="2403"/>
            </a:lvl3pPr>
            <a:lvl4pPr>
              <a:defRPr sz="2004"/>
            </a:lvl4pPr>
            <a:lvl5pPr>
              <a:defRPr sz="2004"/>
            </a:lvl5pPr>
            <a:lvl6pPr>
              <a:defRPr sz="2004"/>
            </a:lvl6pPr>
            <a:lvl7pPr>
              <a:defRPr sz="2004"/>
            </a:lvl7pPr>
            <a:lvl8pPr>
              <a:defRPr sz="2004"/>
            </a:lvl8pPr>
            <a:lvl9pPr>
              <a:defRPr sz="200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8044" y="1435108"/>
            <a:ext cx="3013829" cy="4691063"/>
          </a:xfrm>
        </p:spPr>
        <p:txBody>
          <a:bodyPr/>
          <a:lstStyle>
            <a:lvl1pPr marL="0" indent="0">
              <a:buNone/>
              <a:defRPr sz="1403"/>
            </a:lvl1pPr>
            <a:lvl2pPr marL="458011" indent="0">
              <a:buNone/>
              <a:defRPr sz="1203"/>
            </a:lvl2pPr>
            <a:lvl3pPr marL="916022" indent="0">
              <a:buNone/>
              <a:defRPr sz="1003"/>
            </a:lvl3pPr>
            <a:lvl4pPr marL="1374035" indent="0">
              <a:buNone/>
              <a:defRPr sz="903"/>
            </a:lvl4pPr>
            <a:lvl5pPr marL="1832045" indent="0">
              <a:buNone/>
              <a:defRPr sz="903"/>
            </a:lvl5pPr>
            <a:lvl6pPr marL="2290057" indent="0">
              <a:buNone/>
              <a:defRPr sz="903"/>
            </a:lvl6pPr>
            <a:lvl7pPr marL="2748069" indent="0">
              <a:buNone/>
              <a:defRPr sz="903"/>
            </a:lvl7pPr>
            <a:lvl8pPr marL="3206080" indent="0">
              <a:buNone/>
              <a:defRPr sz="903"/>
            </a:lvl8pPr>
            <a:lvl9pPr marL="3664091"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5575" y="4800602"/>
            <a:ext cx="5496461" cy="566738"/>
          </a:xfrm>
        </p:spPr>
        <p:txBody>
          <a:bodyPr anchor="b"/>
          <a:lstStyle>
            <a:lvl1pPr algn="l">
              <a:defRPr sz="2004" b="1"/>
            </a:lvl1pPr>
          </a:lstStyle>
          <a:p>
            <a:r>
              <a:rPr lang="en-US" smtClean="0"/>
              <a:t>Click to edit Master title style</a:t>
            </a:r>
            <a:endParaRPr lang="en-US"/>
          </a:p>
        </p:txBody>
      </p:sp>
      <p:sp>
        <p:nvSpPr>
          <p:cNvPr id="3" name="Picture Placeholder 2"/>
          <p:cNvSpPr>
            <a:spLocks noGrp="1"/>
          </p:cNvSpPr>
          <p:nvPr>
            <p:ph type="pic" idx="1"/>
          </p:nvPr>
        </p:nvSpPr>
        <p:spPr>
          <a:xfrm>
            <a:off x="1795575" y="612775"/>
            <a:ext cx="5496461" cy="4114800"/>
          </a:xfrm>
        </p:spPr>
        <p:txBody>
          <a:bodyPr/>
          <a:lstStyle>
            <a:lvl1pPr marL="0" indent="0">
              <a:buNone/>
              <a:defRPr sz="3207"/>
            </a:lvl1pPr>
            <a:lvl2pPr marL="458011" indent="0">
              <a:buNone/>
              <a:defRPr sz="2807"/>
            </a:lvl2pPr>
            <a:lvl3pPr marL="916022" indent="0">
              <a:buNone/>
              <a:defRPr sz="2403"/>
            </a:lvl3pPr>
            <a:lvl4pPr marL="1374035" indent="0">
              <a:buNone/>
              <a:defRPr sz="2004"/>
            </a:lvl4pPr>
            <a:lvl5pPr marL="1832045" indent="0">
              <a:buNone/>
              <a:defRPr sz="2004"/>
            </a:lvl5pPr>
            <a:lvl6pPr marL="2290057" indent="0">
              <a:buNone/>
              <a:defRPr sz="2004"/>
            </a:lvl6pPr>
            <a:lvl7pPr marL="2748069" indent="0">
              <a:buNone/>
              <a:defRPr sz="2004"/>
            </a:lvl7pPr>
            <a:lvl8pPr marL="3206080" indent="0">
              <a:buNone/>
              <a:defRPr sz="2004"/>
            </a:lvl8pPr>
            <a:lvl9pPr marL="3664091" indent="0">
              <a:buNone/>
              <a:defRPr sz="2004"/>
            </a:lvl9pPr>
          </a:lstStyle>
          <a:p>
            <a:endParaRPr lang="en-US"/>
          </a:p>
        </p:txBody>
      </p:sp>
      <p:sp>
        <p:nvSpPr>
          <p:cNvPr id="4" name="Text Placeholder 3"/>
          <p:cNvSpPr>
            <a:spLocks noGrp="1"/>
          </p:cNvSpPr>
          <p:nvPr>
            <p:ph type="body" sz="half" idx="2"/>
          </p:nvPr>
        </p:nvSpPr>
        <p:spPr>
          <a:xfrm>
            <a:off x="1795575" y="5367342"/>
            <a:ext cx="5496461" cy="804862"/>
          </a:xfrm>
        </p:spPr>
        <p:txBody>
          <a:bodyPr/>
          <a:lstStyle>
            <a:lvl1pPr marL="0" indent="0">
              <a:buNone/>
              <a:defRPr sz="1403"/>
            </a:lvl1pPr>
            <a:lvl2pPr marL="458011" indent="0">
              <a:buNone/>
              <a:defRPr sz="1203"/>
            </a:lvl2pPr>
            <a:lvl3pPr marL="916022" indent="0">
              <a:buNone/>
              <a:defRPr sz="1003"/>
            </a:lvl3pPr>
            <a:lvl4pPr marL="1374035" indent="0">
              <a:buNone/>
              <a:defRPr sz="903"/>
            </a:lvl4pPr>
            <a:lvl5pPr marL="1832045" indent="0">
              <a:buNone/>
              <a:defRPr sz="903"/>
            </a:lvl5pPr>
            <a:lvl6pPr marL="2290057" indent="0">
              <a:buNone/>
              <a:defRPr sz="903"/>
            </a:lvl6pPr>
            <a:lvl7pPr marL="2748069" indent="0">
              <a:buNone/>
              <a:defRPr sz="903"/>
            </a:lvl7pPr>
            <a:lvl8pPr marL="3206080" indent="0">
              <a:buNone/>
              <a:defRPr sz="903"/>
            </a:lvl8pPr>
            <a:lvl9pPr marL="3664091"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8040" y="274643"/>
            <a:ext cx="8244691"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8040" y="1600203"/>
            <a:ext cx="8244691"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8040" y="6356358"/>
            <a:ext cx="2137512" cy="365125"/>
          </a:xfrm>
          <a:prstGeom prst="rect">
            <a:avLst/>
          </a:prstGeom>
        </p:spPr>
        <p:txBody>
          <a:bodyPr vert="horz" lIns="91440" tIns="45720" rIns="91440" bIns="45720" rtlCol="0" anchor="ctr"/>
          <a:lstStyle>
            <a:lvl1pPr algn="l">
              <a:defRPr sz="1203">
                <a:solidFill>
                  <a:schemeClr val="tx1">
                    <a:tint val="75000"/>
                  </a:schemeClr>
                </a:solidFill>
              </a:defRPr>
            </a:lvl1pPr>
          </a:lstStyle>
          <a:p>
            <a:fld id="{1D8BD707-D9CF-40AE-B4C6-C98DA3205C09}" type="datetimeFigureOut">
              <a:rPr lang="en-US" smtClean="0"/>
              <a:pPr/>
              <a:t>10/7/2024</a:t>
            </a:fld>
            <a:endParaRPr lang="en-US"/>
          </a:p>
        </p:txBody>
      </p:sp>
      <p:sp>
        <p:nvSpPr>
          <p:cNvPr id="5" name="Footer Placeholder 4"/>
          <p:cNvSpPr>
            <a:spLocks noGrp="1"/>
          </p:cNvSpPr>
          <p:nvPr>
            <p:ph type="ftr" sz="quarter" idx="3"/>
          </p:nvPr>
        </p:nvSpPr>
        <p:spPr>
          <a:xfrm>
            <a:off x="3129930" y="6356358"/>
            <a:ext cx="2900910" cy="365125"/>
          </a:xfrm>
          <a:prstGeom prst="rect">
            <a:avLst/>
          </a:prstGeom>
        </p:spPr>
        <p:txBody>
          <a:bodyPr vert="horz" lIns="91440" tIns="45720" rIns="91440" bIns="45720" rtlCol="0" anchor="ctr"/>
          <a:lstStyle>
            <a:lvl1pPr algn="ctr">
              <a:defRPr sz="12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65220" y="6356358"/>
            <a:ext cx="2137512" cy="365125"/>
          </a:xfrm>
          <a:prstGeom prst="rect">
            <a:avLst/>
          </a:prstGeom>
        </p:spPr>
        <p:txBody>
          <a:bodyPr vert="horz" lIns="91440" tIns="45720" rIns="91440" bIns="45720" rtlCol="0" anchor="ctr"/>
          <a:lstStyle>
            <a:lvl1pPr algn="r">
              <a:defRPr sz="1203">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6022" rtl="0" eaLnBrk="1" latinLnBrk="0" hangingPunct="1">
        <a:spcBef>
          <a:spcPct val="0"/>
        </a:spcBef>
        <a:buNone/>
        <a:defRPr sz="4407" kern="1200">
          <a:solidFill>
            <a:schemeClr val="tx1"/>
          </a:solidFill>
          <a:latin typeface="+mj-lt"/>
          <a:ea typeface="+mj-ea"/>
          <a:cs typeface="+mj-cs"/>
        </a:defRPr>
      </a:lvl1pPr>
    </p:titleStyle>
    <p:bodyStyle>
      <a:lvl1pPr marL="343510" indent="-343510" algn="l" defTabSz="916022" rtl="0" eaLnBrk="1" latinLnBrk="0" hangingPunct="1">
        <a:spcBef>
          <a:spcPct val="20000"/>
        </a:spcBef>
        <a:buFont typeface="Arial" pitchFamily="34" charset="0"/>
        <a:buChar char="•"/>
        <a:defRPr sz="3207" kern="1200">
          <a:solidFill>
            <a:schemeClr val="tx1"/>
          </a:solidFill>
          <a:latin typeface="+mn-lt"/>
          <a:ea typeface="+mn-ea"/>
          <a:cs typeface="+mn-cs"/>
        </a:defRPr>
      </a:lvl1pPr>
      <a:lvl2pPr marL="744268" indent="-286257" algn="l" defTabSz="916022" rtl="0" eaLnBrk="1" latinLnBrk="0" hangingPunct="1">
        <a:spcBef>
          <a:spcPct val="20000"/>
        </a:spcBef>
        <a:buFont typeface="Arial" pitchFamily="34" charset="0"/>
        <a:buChar char="–"/>
        <a:defRPr sz="2807" kern="1200">
          <a:solidFill>
            <a:schemeClr val="tx1"/>
          </a:solidFill>
          <a:latin typeface="+mn-lt"/>
          <a:ea typeface="+mn-ea"/>
          <a:cs typeface="+mn-cs"/>
        </a:defRPr>
      </a:lvl2pPr>
      <a:lvl3pPr marL="1145029" indent="-229005" algn="l" defTabSz="916022" rtl="0" eaLnBrk="1" latinLnBrk="0" hangingPunct="1">
        <a:spcBef>
          <a:spcPct val="20000"/>
        </a:spcBef>
        <a:buFont typeface="Arial" pitchFamily="34" charset="0"/>
        <a:buChar char="•"/>
        <a:defRPr sz="2403" kern="1200">
          <a:solidFill>
            <a:schemeClr val="tx1"/>
          </a:solidFill>
          <a:latin typeface="+mn-lt"/>
          <a:ea typeface="+mn-ea"/>
          <a:cs typeface="+mn-cs"/>
        </a:defRPr>
      </a:lvl3pPr>
      <a:lvl4pPr marL="1603039"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4pPr>
      <a:lvl5pPr marL="2061051"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5pPr>
      <a:lvl6pPr marL="2519061"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6pPr>
      <a:lvl7pPr marL="2977072"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7pPr>
      <a:lvl8pPr marL="3435085"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8pPr>
      <a:lvl9pPr marL="3893097" indent="-229005" algn="l" defTabSz="916022" rtl="0" eaLnBrk="1" latinLnBrk="0" hangingPunct="1">
        <a:spcBef>
          <a:spcPct val="20000"/>
        </a:spcBef>
        <a:buFont typeface="Arial" pitchFamily="34" charset="0"/>
        <a:buChar char="•"/>
        <a:defRPr sz="2004" kern="1200">
          <a:solidFill>
            <a:schemeClr val="tx1"/>
          </a:solidFill>
          <a:latin typeface="+mn-lt"/>
          <a:ea typeface="+mn-ea"/>
          <a:cs typeface="+mn-cs"/>
        </a:defRPr>
      </a:lvl9pPr>
    </p:bodyStyle>
    <p:otherStyle>
      <a:defPPr>
        <a:defRPr lang="en-US"/>
      </a:defPPr>
      <a:lvl1pPr marL="0" algn="l" defTabSz="916022" rtl="0" eaLnBrk="1" latinLnBrk="0" hangingPunct="1">
        <a:defRPr sz="1803" kern="1200">
          <a:solidFill>
            <a:schemeClr val="tx1"/>
          </a:solidFill>
          <a:latin typeface="+mn-lt"/>
          <a:ea typeface="+mn-ea"/>
          <a:cs typeface="+mn-cs"/>
        </a:defRPr>
      </a:lvl1pPr>
      <a:lvl2pPr marL="458011" algn="l" defTabSz="916022" rtl="0" eaLnBrk="1" latinLnBrk="0" hangingPunct="1">
        <a:defRPr sz="1803" kern="1200">
          <a:solidFill>
            <a:schemeClr val="tx1"/>
          </a:solidFill>
          <a:latin typeface="+mn-lt"/>
          <a:ea typeface="+mn-ea"/>
          <a:cs typeface="+mn-cs"/>
        </a:defRPr>
      </a:lvl2pPr>
      <a:lvl3pPr marL="916022" algn="l" defTabSz="916022" rtl="0" eaLnBrk="1" latinLnBrk="0" hangingPunct="1">
        <a:defRPr sz="1803" kern="1200">
          <a:solidFill>
            <a:schemeClr val="tx1"/>
          </a:solidFill>
          <a:latin typeface="+mn-lt"/>
          <a:ea typeface="+mn-ea"/>
          <a:cs typeface="+mn-cs"/>
        </a:defRPr>
      </a:lvl3pPr>
      <a:lvl4pPr marL="1374035" algn="l" defTabSz="916022" rtl="0" eaLnBrk="1" latinLnBrk="0" hangingPunct="1">
        <a:defRPr sz="1803" kern="1200">
          <a:solidFill>
            <a:schemeClr val="tx1"/>
          </a:solidFill>
          <a:latin typeface="+mn-lt"/>
          <a:ea typeface="+mn-ea"/>
          <a:cs typeface="+mn-cs"/>
        </a:defRPr>
      </a:lvl4pPr>
      <a:lvl5pPr marL="1832045" algn="l" defTabSz="916022" rtl="0" eaLnBrk="1" latinLnBrk="0" hangingPunct="1">
        <a:defRPr sz="1803" kern="1200">
          <a:solidFill>
            <a:schemeClr val="tx1"/>
          </a:solidFill>
          <a:latin typeface="+mn-lt"/>
          <a:ea typeface="+mn-ea"/>
          <a:cs typeface="+mn-cs"/>
        </a:defRPr>
      </a:lvl5pPr>
      <a:lvl6pPr marL="2290057" algn="l" defTabSz="916022" rtl="0" eaLnBrk="1" latinLnBrk="0" hangingPunct="1">
        <a:defRPr sz="1803" kern="1200">
          <a:solidFill>
            <a:schemeClr val="tx1"/>
          </a:solidFill>
          <a:latin typeface="+mn-lt"/>
          <a:ea typeface="+mn-ea"/>
          <a:cs typeface="+mn-cs"/>
        </a:defRPr>
      </a:lvl6pPr>
      <a:lvl7pPr marL="2748069" algn="l" defTabSz="916022" rtl="0" eaLnBrk="1" latinLnBrk="0" hangingPunct="1">
        <a:defRPr sz="1803" kern="1200">
          <a:solidFill>
            <a:schemeClr val="tx1"/>
          </a:solidFill>
          <a:latin typeface="+mn-lt"/>
          <a:ea typeface="+mn-ea"/>
          <a:cs typeface="+mn-cs"/>
        </a:defRPr>
      </a:lvl7pPr>
      <a:lvl8pPr marL="3206080" algn="l" defTabSz="916022" rtl="0" eaLnBrk="1" latinLnBrk="0" hangingPunct="1">
        <a:defRPr sz="1803" kern="1200">
          <a:solidFill>
            <a:schemeClr val="tx1"/>
          </a:solidFill>
          <a:latin typeface="+mn-lt"/>
          <a:ea typeface="+mn-ea"/>
          <a:cs typeface="+mn-cs"/>
        </a:defRPr>
      </a:lvl8pPr>
      <a:lvl9pPr marL="3664091" algn="l" defTabSz="916022" rtl="0" eaLnBrk="1" latinLnBrk="0" hangingPunct="1">
        <a:defRPr sz="180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fif"/><Relationship Id="rId5" Type="http://schemas.openxmlformats.org/officeDocument/2006/relationships/image" Target="../media/image17.jfif"/><Relationship Id="rId4" Type="http://schemas.openxmlformats.org/officeDocument/2006/relationships/image" Target="../media/image26.jfif"/></Relationships>
</file>

<file path=ppt/slides/_rels/slide11.xml.rels><?xml version="1.0" encoding="UTF-8" standalone="yes"?>
<Relationships xmlns="http://schemas.openxmlformats.org/package/2006/relationships"><Relationship Id="rId3" Type="http://schemas.openxmlformats.org/officeDocument/2006/relationships/image" Target="../media/image28.jfif"/><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jfif"/><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fif"/></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1.jfif"/><Relationship Id="rId4" Type="http://schemas.openxmlformats.org/officeDocument/2006/relationships/hyperlink" Target="mailto:MUHAMMAD_FARHAN_MG23@iluv.ums.edu.m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fif"/></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fif"/><Relationship Id="rId4" Type="http://schemas.openxmlformats.org/officeDocument/2006/relationships/image" Target="../media/image17.jfi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jfif"/><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p:cNvPicPr>
          <p:nvPr/>
        </p:nvPicPr>
        <p:blipFill>
          <a:blip r:embed="rId2"/>
          <a:srcRect l="3000" r="3000"/>
          <a:stretch>
            <a:fillRect/>
          </a:stretch>
        </p:blipFill>
        <p:spPr>
          <a:xfrm>
            <a:off x="-2160" y="11520"/>
            <a:ext cx="10409809" cy="6172200"/>
          </a:xfrm>
          <a:prstGeom prst="rect">
            <a:avLst/>
          </a:prstGeom>
        </p:spPr>
      </p:pic>
      <p:sp>
        <p:nvSpPr>
          <p:cNvPr id="3" name="AutoShape 3"/>
          <p:cNvSpPr/>
          <p:nvPr/>
        </p:nvSpPr>
        <p:spPr>
          <a:xfrm>
            <a:off x="784224" y="448677"/>
            <a:ext cx="9623425" cy="5954499"/>
          </a:xfrm>
          <a:prstGeom prst="rect">
            <a:avLst/>
          </a:prstGeom>
          <a:solidFill>
            <a:srgbClr val="000000">
              <a:alpha val="0"/>
            </a:srgbClr>
          </a:solidFill>
        </p:spPr>
      </p:sp>
      <p:sp>
        <p:nvSpPr>
          <p:cNvPr id="5" name="AutoShape 5"/>
          <p:cNvSpPr/>
          <p:nvPr/>
        </p:nvSpPr>
        <p:spPr>
          <a:xfrm>
            <a:off x="1081481" y="5262075"/>
            <a:ext cx="8308307" cy="229019"/>
          </a:xfrm>
          <a:prstGeom prst="rect">
            <a:avLst/>
          </a:prstGeom>
          <a:solidFill>
            <a:srgbClr val="000000">
              <a:alpha val="0"/>
            </a:srgbClr>
          </a:solidFill>
        </p:spPr>
      </p:sp>
      <p:sp>
        <p:nvSpPr>
          <p:cNvPr id="7" name="AutoShape 7"/>
          <p:cNvSpPr/>
          <p:nvPr/>
        </p:nvSpPr>
        <p:spPr>
          <a:xfrm>
            <a:off x="3638862" y="758029"/>
            <a:ext cx="3117207" cy="0"/>
          </a:xfrm>
          <a:prstGeom prst="rect">
            <a:avLst/>
          </a:prstGeom>
          <a:solidFill>
            <a:srgbClr val="000000"/>
          </a:solidFill>
        </p:spPr>
      </p:sp>
      <p:sp>
        <p:nvSpPr>
          <p:cNvPr id="9" name="TextBox 9"/>
          <p:cNvSpPr txBox="1"/>
          <p:nvPr/>
        </p:nvSpPr>
        <p:spPr>
          <a:xfrm>
            <a:off x="1081481" y="2024042"/>
            <a:ext cx="8308307" cy="3056179"/>
          </a:xfrm>
          <a:prstGeom prst="rect">
            <a:avLst/>
          </a:prstGeom>
          <a:solidFill>
            <a:srgbClr val="000000">
              <a:alpha val="0"/>
            </a:srgbClr>
          </a:solidFill>
        </p:spPr>
        <p:txBody>
          <a:bodyPr lIns="0" tIns="0" rIns="0" bIns="0" rtlCol="0" anchor="ctr"/>
          <a:lstStyle/>
          <a:p>
            <a:pPr algn="ctr">
              <a:defRPr/>
            </a:pPr>
            <a:r>
              <a:rPr lang="en-US" sz="3600" b="1" dirty="0">
                <a:latin typeface="苹方-简"/>
              </a:rPr>
              <a:t>Exploring the Impact of Self-Efficacy and Facilitating Conditions on Young Intellectuals' Intentions to Become Future </a:t>
            </a:r>
            <a:r>
              <a:rPr lang="en-US" sz="3600" b="1" dirty="0" err="1">
                <a:latin typeface="苹方-简"/>
              </a:rPr>
              <a:t>Muzakki</a:t>
            </a:r>
            <a:endParaRPr lang="en-US" sz="1050" dirty="0"/>
          </a:p>
        </p:txBody>
      </p:sp>
      <p:sp>
        <p:nvSpPr>
          <p:cNvPr id="10" name="TextBox 10"/>
          <p:cNvSpPr txBox="1"/>
          <p:nvPr/>
        </p:nvSpPr>
        <p:spPr>
          <a:xfrm>
            <a:off x="1043311" y="4681251"/>
            <a:ext cx="8308307" cy="979795"/>
          </a:xfrm>
          <a:prstGeom prst="rect">
            <a:avLst/>
          </a:prstGeom>
          <a:solidFill>
            <a:srgbClr val="000000">
              <a:alpha val="0"/>
            </a:srgbClr>
          </a:solidFill>
        </p:spPr>
        <p:txBody>
          <a:bodyPr lIns="0" tIns="0" rIns="0" bIns="0" rtlCol="0" anchor="ctr"/>
          <a:lstStyle/>
          <a:p>
            <a:pPr algn="ctr">
              <a:defRPr/>
            </a:pPr>
            <a:r>
              <a:rPr lang="en-US" sz="1803" dirty="0">
                <a:solidFill>
                  <a:srgbClr val="000000"/>
                </a:solidFill>
                <a:latin typeface="苹方-简"/>
              </a:rPr>
              <a:t>Presenter: </a:t>
            </a:r>
            <a:r>
              <a:rPr lang="en-US" sz="1803" dirty="0" smtClean="0">
                <a:solidFill>
                  <a:srgbClr val="000000"/>
                </a:solidFill>
                <a:latin typeface="苹方-简"/>
              </a:rPr>
              <a:t>Muhammad Farhan Bin Rasid</a:t>
            </a:r>
          </a:p>
          <a:p>
            <a:pPr algn="ctr">
              <a:defRPr/>
            </a:pPr>
            <a:r>
              <a:rPr lang="en-US" sz="1803" dirty="0" smtClean="0">
                <a:solidFill>
                  <a:srgbClr val="000000"/>
                </a:solidFill>
                <a:latin typeface="苹方-简"/>
              </a:rPr>
              <a:t>Degree: Master of Finance, Islamic Finance </a:t>
            </a:r>
            <a:endParaRPr lang="en-US" sz="1103"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261" y="106357"/>
            <a:ext cx="1806282" cy="1700030"/>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0825" y="319829"/>
            <a:ext cx="1828800" cy="12945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000" r="7000"/>
          <a:stretch>
            <a:fillRect/>
          </a:stretch>
        </p:blipFill>
        <p:spPr>
          <a:xfrm>
            <a:off x="-1" y="-5367"/>
            <a:ext cx="10407651" cy="6717896"/>
          </a:xfrm>
          <a:prstGeom prst="rect">
            <a:avLst/>
          </a:prstGeom>
        </p:spPr>
      </p:pic>
      <p:sp>
        <p:nvSpPr>
          <p:cNvPr id="4" name="AutoShape 4"/>
          <p:cNvSpPr/>
          <p:nvPr/>
        </p:nvSpPr>
        <p:spPr>
          <a:xfrm>
            <a:off x="508933" y="1483258"/>
            <a:ext cx="2620997" cy="4847573"/>
          </a:xfrm>
          <a:prstGeom prst="rect">
            <a:avLst/>
          </a:prstGeom>
          <a:solidFill>
            <a:srgbClr val="000000">
              <a:alpha val="0"/>
            </a:srgbClr>
          </a:solidFill>
        </p:spPr>
      </p:sp>
      <p:sp>
        <p:nvSpPr>
          <p:cNvPr id="5" name="AutoShape 5"/>
          <p:cNvSpPr/>
          <p:nvPr/>
        </p:nvSpPr>
        <p:spPr>
          <a:xfrm>
            <a:off x="4126955" y="1291487"/>
            <a:ext cx="2620997" cy="4847573"/>
          </a:xfrm>
          <a:prstGeom prst="rect">
            <a:avLst/>
          </a:prstGeom>
          <a:solidFill>
            <a:srgbClr val="000000">
              <a:alpha val="0"/>
            </a:srgbClr>
          </a:solidFill>
        </p:spPr>
      </p:sp>
      <p:sp>
        <p:nvSpPr>
          <p:cNvPr id="6" name="AutoShape 6"/>
          <p:cNvSpPr/>
          <p:nvPr/>
        </p:nvSpPr>
        <p:spPr>
          <a:xfrm>
            <a:off x="7286420" y="3405614"/>
            <a:ext cx="2620997" cy="2899551"/>
          </a:xfrm>
          <a:prstGeom prst="rect">
            <a:avLst/>
          </a:prstGeom>
          <a:solidFill>
            <a:srgbClr val="000000">
              <a:alpha val="0"/>
            </a:srgbClr>
          </a:solidFill>
        </p:spPr>
      </p:sp>
      <p:sp>
        <p:nvSpPr>
          <p:cNvPr id="7" name="AutoShape 7"/>
          <p:cNvSpPr/>
          <p:nvPr/>
        </p:nvSpPr>
        <p:spPr>
          <a:xfrm>
            <a:off x="508932" y="-5368"/>
            <a:ext cx="0" cy="0"/>
          </a:xfrm>
          <a:prstGeom prst="rect">
            <a:avLst/>
          </a:prstGeom>
          <a:solidFill>
            <a:srgbClr val="000000">
              <a:alpha val="0"/>
            </a:srgbClr>
          </a:solidFill>
        </p:spPr>
      </p:sp>
      <p:sp>
        <p:nvSpPr>
          <p:cNvPr id="8" name="AutoShape 8"/>
          <p:cNvSpPr/>
          <p:nvPr/>
        </p:nvSpPr>
        <p:spPr>
          <a:xfrm>
            <a:off x="3893326" y="-5368"/>
            <a:ext cx="0" cy="0"/>
          </a:xfrm>
          <a:prstGeom prst="rect">
            <a:avLst/>
          </a:prstGeom>
          <a:solidFill>
            <a:srgbClr val="000000">
              <a:alpha val="0"/>
            </a:srgbClr>
          </a:solidFill>
        </p:spPr>
      </p:sp>
      <p:sp>
        <p:nvSpPr>
          <p:cNvPr id="9" name="AutoShape 9"/>
          <p:cNvSpPr/>
          <p:nvPr/>
        </p:nvSpPr>
        <p:spPr>
          <a:xfrm>
            <a:off x="7277721" y="-5368"/>
            <a:ext cx="0" cy="0"/>
          </a:xfrm>
          <a:prstGeom prst="rect">
            <a:avLst/>
          </a:prstGeom>
          <a:solidFill>
            <a:srgbClr val="000000">
              <a:alpha val="0"/>
            </a:srgbClr>
          </a:solidFill>
        </p:spPr>
      </p:sp>
      <p:sp>
        <p:nvSpPr>
          <p:cNvPr id="13" name="TextBox 13"/>
          <p:cNvSpPr txBox="1"/>
          <p:nvPr/>
        </p:nvSpPr>
        <p:spPr>
          <a:xfrm>
            <a:off x="165404" y="204567"/>
            <a:ext cx="8537327" cy="852460"/>
          </a:xfrm>
          <a:prstGeom prst="rect">
            <a:avLst/>
          </a:prstGeom>
          <a:solidFill>
            <a:srgbClr val="000000">
              <a:alpha val="0"/>
            </a:srgbClr>
          </a:solidFill>
        </p:spPr>
        <p:txBody>
          <a:bodyPr lIns="0" tIns="0" rIns="0" bIns="0" rtlCol="0" anchor="ctr"/>
          <a:lstStyle/>
          <a:p>
            <a:pPr>
              <a:defRPr/>
            </a:pPr>
            <a:r>
              <a:rPr lang="en-US" sz="2404" b="1" dirty="0">
                <a:solidFill>
                  <a:srgbClr val="FC8952"/>
                </a:solidFill>
                <a:latin typeface="苹方-简"/>
              </a:rPr>
              <a:t>Implications for Young Intellectuals' Intentions to Become </a:t>
            </a:r>
            <a:r>
              <a:rPr lang="en-US" sz="2404" b="1" dirty="0" err="1">
                <a:solidFill>
                  <a:srgbClr val="FC8952"/>
                </a:solidFill>
                <a:latin typeface="苹方-简"/>
              </a:rPr>
              <a:t>Muzakki</a:t>
            </a:r>
            <a:endParaRPr lang="en-US" sz="1003" dirty="0"/>
          </a:p>
        </p:txBody>
      </p:sp>
      <p:grpSp>
        <p:nvGrpSpPr>
          <p:cNvPr id="22" name="Group 21"/>
          <p:cNvGrpSpPr/>
          <p:nvPr/>
        </p:nvGrpSpPr>
        <p:grpSpPr>
          <a:xfrm>
            <a:off x="365855" y="1157199"/>
            <a:ext cx="9395949" cy="4492968"/>
            <a:chOff x="508053" y="1232286"/>
            <a:chExt cx="9395949" cy="4492968"/>
          </a:xfrm>
        </p:grpSpPr>
        <p:pic>
          <p:nvPicPr>
            <p:cNvPr id="10"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406" y="1247874"/>
              <a:ext cx="2175683" cy="2175683"/>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8905" y="1418498"/>
              <a:ext cx="1935193" cy="1935193"/>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6668" y="1232286"/>
              <a:ext cx="2175683" cy="2175683"/>
            </a:xfrm>
            <a:prstGeom prst="rect">
              <a:avLst/>
            </a:prstGeom>
          </p:spPr>
        </p:pic>
        <p:sp>
          <p:nvSpPr>
            <p:cNvPr id="14" name="TextBox 14"/>
            <p:cNvSpPr txBox="1"/>
            <p:nvPr/>
          </p:nvSpPr>
          <p:spPr>
            <a:xfrm>
              <a:off x="513100" y="3278601"/>
              <a:ext cx="3161257" cy="572548"/>
            </a:xfrm>
            <a:prstGeom prst="rect">
              <a:avLst/>
            </a:prstGeom>
            <a:solidFill>
              <a:srgbClr val="000000">
                <a:alpha val="0"/>
              </a:srgbClr>
            </a:solidFill>
          </p:spPr>
          <p:txBody>
            <a:bodyPr lIns="0" tIns="0" rIns="0" bIns="0" rtlCol="0" anchor="ctr"/>
            <a:lstStyle/>
            <a:p>
              <a:pPr>
                <a:defRPr/>
              </a:pPr>
              <a:r>
                <a:rPr lang="en-US" sz="1803" b="1" dirty="0">
                  <a:solidFill>
                    <a:srgbClr val="FC8952"/>
                  </a:solidFill>
                  <a:latin typeface="苹方-简"/>
                </a:rPr>
                <a:t>Influence of Self-Efficacy</a:t>
              </a:r>
              <a:endParaRPr lang="en-US" sz="1103" dirty="0"/>
            </a:p>
          </p:txBody>
        </p:sp>
        <p:sp>
          <p:nvSpPr>
            <p:cNvPr id="15" name="TextBox 15"/>
            <p:cNvSpPr txBox="1"/>
            <p:nvPr/>
          </p:nvSpPr>
          <p:spPr>
            <a:xfrm>
              <a:off x="3810596" y="3405614"/>
              <a:ext cx="2620997" cy="572548"/>
            </a:xfrm>
            <a:prstGeom prst="rect">
              <a:avLst/>
            </a:prstGeom>
            <a:solidFill>
              <a:srgbClr val="000000">
                <a:alpha val="0"/>
              </a:srgbClr>
            </a:solidFill>
          </p:spPr>
          <p:txBody>
            <a:bodyPr lIns="0" tIns="0" rIns="0" bIns="0" rtlCol="0" anchor="ctr"/>
            <a:lstStyle/>
            <a:p>
              <a:pPr>
                <a:defRPr/>
              </a:pPr>
              <a:r>
                <a:rPr lang="en-US" sz="1803" b="1" dirty="0">
                  <a:solidFill>
                    <a:srgbClr val="FC8952"/>
                  </a:solidFill>
                  <a:latin typeface="苹方-简"/>
                </a:rPr>
                <a:t>Role of Supportive Conditions</a:t>
              </a:r>
              <a:endParaRPr lang="en-US" sz="1103" dirty="0"/>
            </a:p>
          </p:txBody>
        </p:sp>
        <p:sp>
          <p:nvSpPr>
            <p:cNvPr id="16" name="TextBox 16"/>
            <p:cNvSpPr txBox="1"/>
            <p:nvPr/>
          </p:nvSpPr>
          <p:spPr>
            <a:xfrm>
              <a:off x="6883194" y="3278601"/>
              <a:ext cx="3020808" cy="572548"/>
            </a:xfrm>
            <a:prstGeom prst="rect">
              <a:avLst/>
            </a:prstGeom>
            <a:solidFill>
              <a:srgbClr val="000000">
                <a:alpha val="0"/>
              </a:srgbClr>
            </a:solidFill>
          </p:spPr>
          <p:txBody>
            <a:bodyPr lIns="0" tIns="0" rIns="0" bIns="0" rtlCol="0" anchor="ctr"/>
            <a:lstStyle/>
            <a:p>
              <a:pPr>
                <a:defRPr/>
              </a:pPr>
              <a:r>
                <a:rPr lang="en-US" sz="1803" b="1" dirty="0">
                  <a:solidFill>
                    <a:srgbClr val="FC8952"/>
                  </a:solidFill>
                  <a:latin typeface="苹方-简"/>
                </a:rPr>
                <a:t>Long-Term Commitment</a:t>
              </a:r>
              <a:endParaRPr lang="en-US" sz="1103" dirty="0"/>
            </a:p>
          </p:txBody>
        </p:sp>
        <p:sp>
          <p:nvSpPr>
            <p:cNvPr id="17" name="TextBox 17"/>
            <p:cNvSpPr txBox="1"/>
            <p:nvPr/>
          </p:nvSpPr>
          <p:spPr>
            <a:xfrm>
              <a:off x="508053" y="4025984"/>
              <a:ext cx="2620997" cy="1488625"/>
            </a:xfrm>
            <a:prstGeom prst="rect">
              <a:avLst/>
            </a:prstGeom>
            <a:solidFill>
              <a:srgbClr val="000000">
                <a:alpha val="0"/>
              </a:srgbClr>
            </a:solidFill>
          </p:spPr>
          <p:txBody>
            <a:bodyPr lIns="0" tIns="0" rIns="0" bIns="0" rtlCol="0" anchor="ctr"/>
            <a:lstStyle/>
            <a:p>
              <a:pPr>
                <a:defRPr/>
              </a:pPr>
              <a:r>
                <a:rPr lang="en-US" sz="1403" dirty="0">
                  <a:solidFill>
                    <a:srgbClr val="000000"/>
                  </a:solidFill>
                  <a:latin typeface="苹方-简"/>
                </a:rPr>
                <a:t>High self-efficacy among young intellectuals fosters a strong belief in their ability to contribute positively, significantly enhancing their intentions to engage in charitable activities as future </a:t>
              </a:r>
              <a:r>
                <a:rPr lang="en-US" sz="1403" dirty="0" err="1">
                  <a:solidFill>
                    <a:srgbClr val="000000"/>
                  </a:solidFill>
                  <a:latin typeface="苹方-简"/>
                </a:rPr>
                <a:t>Muzakki</a:t>
              </a:r>
              <a:r>
                <a:rPr lang="en-US" sz="1403" dirty="0">
                  <a:solidFill>
                    <a:srgbClr val="000000"/>
                  </a:solidFill>
                  <a:latin typeface="苹方-简"/>
                </a:rPr>
                <a:t>.</a:t>
              </a:r>
              <a:endParaRPr lang="en-US" sz="1103" dirty="0"/>
            </a:p>
          </p:txBody>
        </p:sp>
        <p:sp>
          <p:nvSpPr>
            <p:cNvPr id="18" name="TextBox 18"/>
            <p:cNvSpPr txBox="1"/>
            <p:nvPr/>
          </p:nvSpPr>
          <p:spPr>
            <a:xfrm>
              <a:off x="3804428" y="4128482"/>
              <a:ext cx="2620997" cy="1488625"/>
            </a:xfrm>
            <a:prstGeom prst="rect">
              <a:avLst/>
            </a:prstGeom>
            <a:solidFill>
              <a:srgbClr val="000000">
                <a:alpha val="0"/>
              </a:srgbClr>
            </a:solidFill>
          </p:spPr>
          <p:txBody>
            <a:bodyPr lIns="0" tIns="0" rIns="0" bIns="0" rtlCol="0" anchor="ctr"/>
            <a:lstStyle/>
            <a:p>
              <a:pPr>
                <a:defRPr/>
              </a:pPr>
              <a:r>
                <a:rPr lang="en-US" sz="1403" dirty="0">
                  <a:solidFill>
                    <a:srgbClr val="000000"/>
                  </a:solidFill>
                  <a:latin typeface="苹方-简"/>
                </a:rPr>
                <a:t>Facilitating conditions, such as access to resources and mentorship, play a crucial role in shaping young intellectuals' intentions, empowering them to pursue their aspirations of becoming active </a:t>
              </a:r>
              <a:r>
                <a:rPr lang="en-US" sz="1403" dirty="0" err="1">
                  <a:solidFill>
                    <a:srgbClr val="000000"/>
                  </a:solidFill>
                  <a:latin typeface="苹方-简"/>
                </a:rPr>
                <a:t>Muzakki</a:t>
              </a:r>
              <a:r>
                <a:rPr lang="en-US" sz="1403" dirty="0">
                  <a:solidFill>
                    <a:srgbClr val="000000"/>
                  </a:solidFill>
                  <a:latin typeface="苹方-简"/>
                </a:rPr>
                <a:t> in their communities.</a:t>
              </a:r>
              <a:endParaRPr lang="en-US" sz="1103" dirty="0"/>
            </a:p>
          </p:txBody>
        </p:sp>
        <p:sp>
          <p:nvSpPr>
            <p:cNvPr id="19" name="TextBox 19"/>
            <p:cNvSpPr txBox="1"/>
            <p:nvPr/>
          </p:nvSpPr>
          <p:spPr>
            <a:xfrm>
              <a:off x="6849675" y="4020333"/>
              <a:ext cx="2916993" cy="1704921"/>
            </a:xfrm>
            <a:prstGeom prst="rect">
              <a:avLst/>
            </a:prstGeom>
            <a:solidFill>
              <a:srgbClr val="000000">
                <a:alpha val="0"/>
              </a:srgbClr>
            </a:solidFill>
          </p:spPr>
          <p:txBody>
            <a:bodyPr lIns="0" tIns="0" rIns="0" bIns="0" rtlCol="0" anchor="ctr"/>
            <a:lstStyle/>
            <a:p>
              <a:pPr>
                <a:defRPr/>
              </a:pPr>
              <a:r>
                <a:rPr lang="en-US" sz="1403" dirty="0">
                  <a:solidFill>
                    <a:srgbClr val="000000"/>
                  </a:solidFill>
                  <a:latin typeface="苹方-简"/>
                </a:rPr>
                <a:t>Understanding the implications of self-efficacy and facilitating conditions can lead to sustained engagement in social responsibility, as young intellectuals are more likely to commit to long-term initiatives when they feel capable and supported.</a:t>
              </a:r>
              <a:endParaRPr lang="en-US" sz="1103" dirty="0"/>
            </a:p>
          </p:txBody>
        </p:sp>
      </p:grpSp>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3250" y="4858701"/>
            <a:ext cx="936625" cy="10013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1" y="-5367"/>
            <a:ext cx="10407651" cy="5865436"/>
          </a:xfrm>
          <a:prstGeom prst="rect">
            <a:avLst/>
          </a:prstGeom>
        </p:spPr>
      </p:pic>
      <p:sp>
        <p:nvSpPr>
          <p:cNvPr id="3" name="AutoShape 3"/>
          <p:cNvSpPr/>
          <p:nvPr/>
        </p:nvSpPr>
        <p:spPr>
          <a:xfrm>
            <a:off x="-1" y="-5367"/>
            <a:ext cx="10407651" cy="5865436"/>
          </a:xfrm>
          <a:prstGeom prst="rect">
            <a:avLst/>
          </a:prstGeom>
          <a:solidFill>
            <a:srgbClr val="000000">
              <a:alpha val="0"/>
            </a:srgbClr>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2025" y="1282411"/>
            <a:ext cx="2971800" cy="2971800"/>
          </a:xfrm>
          <a:prstGeom prst="roundRect">
            <a:avLst>
              <a:gd name="adj" fmla="val 6000"/>
            </a:avLst>
          </a:prstGeom>
        </p:spPr>
      </p:pic>
      <p:sp>
        <p:nvSpPr>
          <p:cNvPr id="5" name="AutoShape 5"/>
          <p:cNvSpPr/>
          <p:nvPr/>
        </p:nvSpPr>
        <p:spPr>
          <a:xfrm>
            <a:off x="1017864" y="2119421"/>
            <a:ext cx="3816987" cy="2353808"/>
          </a:xfrm>
          <a:prstGeom prst="rect">
            <a:avLst/>
          </a:prstGeom>
          <a:solidFill>
            <a:srgbClr val="000000">
              <a:alpha val="0"/>
            </a:srgbClr>
          </a:solidFill>
        </p:spPr>
      </p:sp>
      <p:sp>
        <p:nvSpPr>
          <p:cNvPr id="7" name="AutoShape 7"/>
          <p:cNvSpPr/>
          <p:nvPr/>
        </p:nvSpPr>
        <p:spPr>
          <a:xfrm>
            <a:off x="1017864" y="2093976"/>
            <a:ext cx="636164" cy="25447"/>
          </a:xfrm>
          <a:prstGeom prst="rect">
            <a:avLst/>
          </a:prstGeom>
          <a:solidFill>
            <a:srgbClr val="FC8952"/>
          </a:solidFill>
        </p:spPr>
      </p:sp>
      <p:sp>
        <p:nvSpPr>
          <p:cNvPr id="8" name="TextBox 8"/>
          <p:cNvSpPr txBox="1"/>
          <p:nvPr/>
        </p:nvSpPr>
        <p:spPr>
          <a:xfrm>
            <a:off x="1017864" y="1012496"/>
            <a:ext cx="3816987" cy="852460"/>
          </a:xfrm>
          <a:prstGeom prst="rect">
            <a:avLst/>
          </a:prstGeom>
          <a:solidFill>
            <a:srgbClr val="000000">
              <a:alpha val="0"/>
            </a:srgbClr>
          </a:solidFill>
        </p:spPr>
        <p:txBody>
          <a:bodyPr lIns="0" tIns="0" rIns="0" bIns="0" rtlCol="0" anchor="ctr"/>
          <a:lstStyle/>
          <a:p>
            <a:pPr>
              <a:defRPr/>
            </a:pPr>
            <a:r>
              <a:rPr lang="en-US" sz="2807" b="1">
                <a:solidFill>
                  <a:srgbClr val="FC8952"/>
                </a:solidFill>
                <a:latin typeface="苹方-简"/>
              </a:rPr>
              <a:t>Case Studies and Real-World Examples</a:t>
            </a:r>
            <a:endParaRPr lang="en-US" sz="1103"/>
          </a:p>
        </p:txBody>
      </p:sp>
      <p:sp>
        <p:nvSpPr>
          <p:cNvPr id="9" name="TextBox 9"/>
          <p:cNvSpPr txBox="1"/>
          <p:nvPr/>
        </p:nvSpPr>
        <p:spPr>
          <a:xfrm>
            <a:off x="1017864" y="2373888"/>
            <a:ext cx="3816987" cy="267189"/>
          </a:xfrm>
          <a:prstGeom prst="rect">
            <a:avLst/>
          </a:prstGeom>
          <a:solidFill>
            <a:srgbClr val="000000">
              <a:alpha val="0"/>
            </a:srgbClr>
          </a:solidFill>
        </p:spPr>
        <p:txBody>
          <a:bodyPr lIns="0" tIns="0" rIns="0" bIns="0" rtlCol="0" anchor="ctr"/>
          <a:lstStyle/>
          <a:p>
            <a:pPr>
              <a:defRPr/>
            </a:pPr>
            <a:r>
              <a:rPr lang="en-US" sz="1803" b="1">
                <a:solidFill>
                  <a:srgbClr val="000000"/>
                </a:solidFill>
                <a:latin typeface="苹方-简"/>
              </a:rPr>
              <a:t>Successful Muzakki Initiatives</a:t>
            </a:r>
            <a:endParaRPr lang="en-US" sz="1103"/>
          </a:p>
        </p:txBody>
      </p:sp>
      <p:sp>
        <p:nvSpPr>
          <p:cNvPr id="10" name="TextBox 10"/>
          <p:cNvSpPr txBox="1"/>
          <p:nvPr/>
        </p:nvSpPr>
        <p:spPr>
          <a:xfrm>
            <a:off x="1017864" y="2768311"/>
            <a:ext cx="3816987" cy="1704921"/>
          </a:xfrm>
          <a:prstGeom prst="rect">
            <a:avLst/>
          </a:prstGeom>
          <a:solidFill>
            <a:srgbClr val="000000">
              <a:alpha val="0"/>
            </a:srgbClr>
          </a:solidFill>
        </p:spPr>
        <p:txBody>
          <a:bodyPr lIns="0" tIns="0" rIns="0" bIns="0" rtlCol="0" anchor="ctr"/>
          <a:lstStyle/>
          <a:p>
            <a:pPr>
              <a:defRPr/>
            </a:pPr>
            <a:r>
              <a:rPr lang="en-US" sz="1403" dirty="0">
                <a:solidFill>
                  <a:srgbClr val="000000"/>
                </a:solidFill>
                <a:latin typeface="苹方-简"/>
              </a:rPr>
              <a:t>Case studies from various communities illustrate how young intellectuals, empowered by high self-efficacy and strong facilitating conditions, have successfully initiated charitable projects, demonstrating their commitment to social responsibility and the positive impact of supportive environments on their intentions to become future </a:t>
            </a:r>
            <a:r>
              <a:rPr lang="en-US" sz="1403" dirty="0" err="1">
                <a:solidFill>
                  <a:srgbClr val="000000"/>
                </a:solidFill>
                <a:latin typeface="苹方-简"/>
              </a:rPr>
              <a:t>Muzakki</a:t>
            </a:r>
            <a:r>
              <a:rPr lang="en-US" sz="1403" dirty="0">
                <a:solidFill>
                  <a:srgbClr val="000000"/>
                </a:solidFill>
                <a:latin typeface="苹方-简"/>
              </a:rPr>
              <a:t>.</a:t>
            </a:r>
            <a:endParaRPr lang="en-US" sz="1103"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8625" y="4923366"/>
            <a:ext cx="1088048" cy="93133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1" y="-5367"/>
            <a:ext cx="10407651" cy="5865436"/>
          </a:xfrm>
          <a:prstGeom prst="rect">
            <a:avLst/>
          </a:prstGeom>
        </p:spPr>
      </p:pic>
      <p:sp>
        <p:nvSpPr>
          <p:cNvPr id="3" name="AutoShape 3"/>
          <p:cNvSpPr/>
          <p:nvPr/>
        </p:nvSpPr>
        <p:spPr>
          <a:xfrm>
            <a:off x="-305806" y="-24706"/>
            <a:ext cx="10407651" cy="5865436"/>
          </a:xfrm>
          <a:prstGeom prst="rect">
            <a:avLst/>
          </a:prstGeom>
          <a:solidFill>
            <a:srgbClr val="000000">
              <a:alpha val="0"/>
            </a:srgbClr>
          </a:solidFill>
        </p:spPr>
      </p:sp>
      <p:sp>
        <p:nvSpPr>
          <p:cNvPr id="7" name="AutoShape 7"/>
          <p:cNvSpPr/>
          <p:nvPr/>
        </p:nvSpPr>
        <p:spPr>
          <a:xfrm>
            <a:off x="4579938" y="5096492"/>
            <a:ext cx="636164" cy="25447"/>
          </a:xfrm>
          <a:prstGeom prst="rect">
            <a:avLst/>
          </a:prstGeom>
          <a:solidFill>
            <a:srgbClr val="FC8952"/>
          </a:solidFill>
        </p:spPr>
      </p:sp>
      <p:sp>
        <p:nvSpPr>
          <p:cNvPr id="8" name="TextBox 8"/>
          <p:cNvSpPr txBox="1"/>
          <p:nvPr/>
        </p:nvSpPr>
        <p:spPr>
          <a:xfrm>
            <a:off x="4579938" y="3366304"/>
            <a:ext cx="3816987" cy="1704921"/>
          </a:xfrm>
          <a:prstGeom prst="rect">
            <a:avLst/>
          </a:prstGeom>
          <a:solidFill>
            <a:srgbClr val="000000">
              <a:alpha val="0"/>
            </a:srgbClr>
          </a:solidFill>
        </p:spPr>
        <p:txBody>
          <a:bodyPr lIns="0" tIns="0" rIns="0" bIns="0" rtlCol="0" anchor="ctr"/>
          <a:lstStyle/>
          <a:p>
            <a:pPr>
              <a:defRPr/>
            </a:pPr>
            <a:r>
              <a:rPr lang="en-US" sz="2807" b="1" dirty="0">
                <a:solidFill>
                  <a:srgbClr val="FC8952"/>
                </a:solidFill>
                <a:latin typeface="苹方-简"/>
              </a:rPr>
              <a:t>Policy Recommendations for Supporting Young Intellectuals</a:t>
            </a:r>
            <a:endParaRPr lang="en-US" sz="1103" dirty="0"/>
          </a:p>
        </p:txBody>
      </p:sp>
      <p:grpSp>
        <p:nvGrpSpPr>
          <p:cNvPr id="4" name="Group 3"/>
          <p:cNvGrpSpPr/>
          <p:nvPr/>
        </p:nvGrpSpPr>
        <p:grpSpPr>
          <a:xfrm>
            <a:off x="4579938" y="1243593"/>
            <a:ext cx="3816987" cy="1641305"/>
            <a:chOff x="5420124" y="1012496"/>
            <a:chExt cx="3816987" cy="1641305"/>
          </a:xfrm>
        </p:grpSpPr>
        <p:sp>
          <p:nvSpPr>
            <p:cNvPr id="5" name="AutoShape 5"/>
            <p:cNvSpPr/>
            <p:nvPr/>
          </p:nvSpPr>
          <p:spPr>
            <a:xfrm>
              <a:off x="5420124" y="1012497"/>
              <a:ext cx="3816987" cy="1641304"/>
            </a:xfrm>
            <a:prstGeom prst="rect">
              <a:avLst/>
            </a:prstGeom>
            <a:solidFill>
              <a:srgbClr val="000000">
                <a:alpha val="0"/>
              </a:srgbClr>
            </a:solidFill>
          </p:spPr>
        </p:sp>
        <p:sp>
          <p:nvSpPr>
            <p:cNvPr id="9" name="TextBox 9"/>
            <p:cNvSpPr txBox="1"/>
            <p:nvPr/>
          </p:nvSpPr>
          <p:spPr>
            <a:xfrm>
              <a:off x="5420124" y="1012496"/>
              <a:ext cx="3816987" cy="241743"/>
            </a:xfrm>
            <a:prstGeom prst="rect">
              <a:avLst/>
            </a:prstGeom>
            <a:solidFill>
              <a:srgbClr val="000000">
                <a:alpha val="0"/>
              </a:srgbClr>
            </a:solidFill>
          </p:spPr>
          <p:txBody>
            <a:bodyPr lIns="0" tIns="0" rIns="0" bIns="0" rtlCol="0" anchor="ctr"/>
            <a:lstStyle/>
            <a:p>
              <a:pPr>
                <a:defRPr/>
              </a:pPr>
              <a:r>
                <a:rPr lang="en-US" sz="1603" b="1" dirty="0">
                  <a:solidFill>
                    <a:srgbClr val="000000"/>
                  </a:solidFill>
                  <a:latin typeface="苹方-简"/>
                </a:rPr>
                <a:t>Enhancing Supportive Policies</a:t>
              </a:r>
              <a:endParaRPr lang="en-US" sz="1103" dirty="0"/>
            </a:p>
          </p:txBody>
        </p:sp>
        <p:sp>
          <p:nvSpPr>
            <p:cNvPr id="10" name="TextBox 10"/>
            <p:cNvSpPr txBox="1"/>
            <p:nvPr/>
          </p:nvSpPr>
          <p:spPr>
            <a:xfrm>
              <a:off x="5420124" y="1381472"/>
              <a:ext cx="3816987" cy="1272329"/>
            </a:xfrm>
            <a:prstGeom prst="rect">
              <a:avLst/>
            </a:prstGeom>
            <a:solidFill>
              <a:srgbClr val="000000">
                <a:alpha val="0"/>
              </a:srgbClr>
            </a:solidFill>
          </p:spPr>
          <p:txBody>
            <a:bodyPr lIns="0" tIns="0" rIns="0" bIns="0" rtlCol="0" anchor="ctr"/>
            <a:lstStyle/>
            <a:p>
              <a:pPr>
                <a:defRPr/>
              </a:pPr>
              <a:r>
                <a:rPr lang="en-US" sz="1403" dirty="0">
                  <a:solidFill>
                    <a:srgbClr val="000000"/>
                  </a:solidFill>
                  <a:latin typeface="苹方-简"/>
                </a:rPr>
                <a:t>Implement policies that provide financial incentives, mentorship programs, and resource access to foster an environment where young intellectuals can develop self-efficacy and engage in charitable activities, ultimately encouraging their intentions to become future </a:t>
              </a:r>
              <a:r>
                <a:rPr lang="en-US" sz="1403" dirty="0" err="1">
                  <a:solidFill>
                    <a:srgbClr val="000000"/>
                  </a:solidFill>
                  <a:latin typeface="苹方-简"/>
                </a:rPr>
                <a:t>Muzakki</a:t>
              </a:r>
              <a:r>
                <a:rPr lang="en-US" sz="1403" dirty="0">
                  <a:solidFill>
                    <a:srgbClr val="000000"/>
                  </a:solidFill>
                  <a:latin typeface="苹方-简"/>
                </a:rPr>
                <a:t>.</a:t>
              </a:r>
              <a:endParaRPr lang="en-US" sz="1103" dirty="0"/>
            </a:p>
          </p:txBody>
        </p:sp>
      </p:gr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206" y="565150"/>
            <a:ext cx="2147055" cy="2147055"/>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782" y="2653801"/>
            <a:ext cx="2223395" cy="2061173"/>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9725" y="4846434"/>
            <a:ext cx="1177926" cy="10082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24384"/>
            <a:ext cx="10407649" cy="5854700"/>
          </a:xfrm>
          <a:prstGeom prst="rect">
            <a:avLst/>
          </a:prstGeom>
        </p:spPr>
      </p:pic>
      <p:pic>
        <p:nvPicPr>
          <p:cNvPr id="4"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525" y="1016000"/>
            <a:ext cx="3810000" cy="3810000"/>
          </a:xfrm>
          <a:prstGeom prst="roundRect">
            <a:avLst>
              <a:gd name="adj" fmla="val 6000"/>
            </a:avLst>
          </a:prstGeom>
        </p:spPr>
      </p:pic>
      <p:sp>
        <p:nvSpPr>
          <p:cNvPr id="5" name="AutoShape 5"/>
          <p:cNvSpPr/>
          <p:nvPr/>
        </p:nvSpPr>
        <p:spPr>
          <a:xfrm>
            <a:off x="5419725" y="1016000"/>
            <a:ext cx="3810000" cy="1854200"/>
          </a:xfrm>
          <a:prstGeom prst="rect">
            <a:avLst/>
          </a:prstGeom>
          <a:solidFill>
            <a:srgbClr val="000000">
              <a:alpha val="0"/>
            </a:srgbClr>
          </a:solidFill>
        </p:spPr>
      </p:sp>
      <p:sp>
        <p:nvSpPr>
          <p:cNvPr id="7" name="AutoShape 7"/>
          <p:cNvSpPr/>
          <p:nvPr/>
        </p:nvSpPr>
        <p:spPr>
          <a:xfrm>
            <a:off x="5356225" y="4886325"/>
            <a:ext cx="635000" cy="25400"/>
          </a:xfrm>
          <a:prstGeom prst="rect">
            <a:avLst/>
          </a:prstGeom>
          <a:solidFill>
            <a:srgbClr val="388315"/>
          </a:solidFill>
        </p:spPr>
      </p:sp>
      <p:sp>
        <p:nvSpPr>
          <p:cNvPr id="8" name="TextBox 8"/>
          <p:cNvSpPr txBox="1"/>
          <p:nvPr/>
        </p:nvSpPr>
        <p:spPr>
          <a:xfrm>
            <a:off x="5356225" y="3489325"/>
            <a:ext cx="3810000" cy="1397000"/>
          </a:xfrm>
          <a:prstGeom prst="rect">
            <a:avLst/>
          </a:prstGeom>
          <a:solidFill>
            <a:srgbClr val="000000">
              <a:alpha val="0"/>
            </a:srgbClr>
          </a:solidFill>
        </p:spPr>
        <p:txBody>
          <a:bodyPr lIns="0" tIns="0" rIns="0" bIns="0" rtlCol="0" anchor="ctr"/>
          <a:lstStyle/>
          <a:p>
            <a:pPr>
              <a:defRPr/>
            </a:pPr>
            <a:r>
              <a:rPr lang="en-US" sz="2800" b="1" dirty="0">
                <a:solidFill>
                  <a:srgbClr val="388315"/>
                </a:solidFill>
                <a:latin typeface="苹方-简"/>
              </a:rPr>
              <a:t>Conclusion and Future Research Directions</a:t>
            </a:r>
            <a:endParaRPr lang="en-US" sz="1100" dirty="0"/>
          </a:p>
        </p:txBody>
      </p:sp>
      <p:sp>
        <p:nvSpPr>
          <p:cNvPr id="9" name="TextBox 9"/>
          <p:cNvSpPr txBox="1"/>
          <p:nvPr/>
        </p:nvSpPr>
        <p:spPr>
          <a:xfrm>
            <a:off x="5419725" y="1016000"/>
            <a:ext cx="3810000" cy="241300"/>
          </a:xfrm>
          <a:prstGeom prst="rect">
            <a:avLst/>
          </a:prstGeom>
          <a:solidFill>
            <a:srgbClr val="000000">
              <a:alpha val="0"/>
            </a:srgbClr>
          </a:solidFill>
        </p:spPr>
        <p:txBody>
          <a:bodyPr lIns="0" tIns="0" rIns="0" bIns="0" rtlCol="0" anchor="ctr"/>
          <a:lstStyle/>
          <a:p>
            <a:pPr>
              <a:defRPr/>
            </a:pPr>
            <a:r>
              <a:rPr lang="en-US" sz="1600" b="1">
                <a:solidFill>
                  <a:srgbClr val="000000"/>
                </a:solidFill>
                <a:latin typeface="苹方-简"/>
              </a:rPr>
              <a:t>Summary of Findings</a:t>
            </a:r>
            <a:endParaRPr lang="en-US" sz="1100"/>
          </a:p>
        </p:txBody>
      </p:sp>
      <p:sp>
        <p:nvSpPr>
          <p:cNvPr id="10" name="TextBox 10"/>
          <p:cNvSpPr txBox="1"/>
          <p:nvPr/>
        </p:nvSpPr>
        <p:spPr>
          <a:xfrm>
            <a:off x="5419725" y="1384300"/>
            <a:ext cx="3810000" cy="14859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The research underscores the critical role of self-efficacy and facilitating conditions in shaping young intellectuals' intentions to become future </a:t>
            </a:r>
            <a:r>
              <a:rPr lang="en-US" sz="1400" dirty="0" err="1">
                <a:solidFill>
                  <a:srgbClr val="000000"/>
                </a:solidFill>
                <a:latin typeface="苹方-简"/>
              </a:rPr>
              <a:t>Muzakki</a:t>
            </a:r>
            <a:r>
              <a:rPr lang="en-US" sz="1400" dirty="0">
                <a:solidFill>
                  <a:srgbClr val="000000"/>
                </a:solidFill>
                <a:latin typeface="苹方-简"/>
              </a:rPr>
              <a:t>, suggesting that future studies should explore targeted interventions to enhance these factors, as well as longitudinal studies to assess the long-term impact of these influences on charitable behavior.</a:t>
            </a:r>
            <a:endParaRPr lang="en-US" sz="11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8267" y="4874496"/>
            <a:ext cx="1159384" cy="992395"/>
          </a:xfrm>
          <a:prstGeom prst="rect">
            <a:avLst/>
          </a:prstGeom>
        </p:spPr>
      </p:pic>
    </p:spTree>
    <p:extLst>
      <p:ext uri="{BB962C8B-B14F-4D97-AF65-F5344CB8AC3E}">
        <p14:creationId xmlns:p14="http://schemas.microsoft.com/office/powerpoint/2010/main" val="416649150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72895" y="0"/>
            <a:ext cx="10632068" cy="5991827"/>
          </a:xfrm>
          <a:prstGeom prst="rect">
            <a:avLst/>
          </a:prstGeom>
          <a:solidFill>
            <a:schemeClr val="accent3">
              <a:lumMod val="20000"/>
              <a:lumOff val="80000"/>
            </a:schemeClr>
          </a:solidFill>
        </p:spPr>
      </p:pic>
      <p:sp>
        <p:nvSpPr>
          <p:cNvPr id="2" name="AutoShape 2"/>
          <p:cNvSpPr/>
          <p:nvPr/>
        </p:nvSpPr>
        <p:spPr>
          <a:xfrm>
            <a:off x="-1" y="-5367"/>
            <a:ext cx="10407651" cy="5865436"/>
          </a:xfrm>
          <a:prstGeom prst="rect">
            <a:avLst/>
          </a:prstGeom>
          <a:solidFill>
            <a:srgbClr val="000000">
              <a:alpha val="0"/>
            </a:srgbClr>
          </a:solidFill>
        </p:spPr>
      </p:sp>
      <p:pic>
        <p:nvPicPr>
          <p:cNvPr id="3"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425" y="667587"/>
            <a:ext cx="2057400" cy="2057400"/>
          </a:xfrm>
          <a:prstGeom prst="rect">
            <a:avLst/>
          </a:prstGeom>
        </p:spPr>
      </p:pic>
      <p:sp>
        <p:nvSpPr>
          <p:cNvPr id="4" name="AutoShape 4"/>
          <p:cNvSpPr/>
          <p:nvPr/>
        </p:nvSpPr>
        <p:spPr>
          <a:xfrm>
            <a:off x="890631" y="3022776"/>
            <a:ext cx="8753623" cy="241743"/>
          </a:xfrm>
          <a:prstGeom prst="rect">
            <a:avLst/>
          </a:prstGeom>
          <a:solidFill>
            <a:srgbClr val="000000">
              <a:alpha val="0"/>
            </a:srgbClr>
          </a:solidFill>
        </p:spPr>
      </p:sp>
      <p:sp>
        <p:nvSpPr>
          <p:cNvPr id="5" name="AutoShape 5"/>
          <p:cNvSpPr/>
          <p:nvPr/>
        </p:nvSpPr>
        <p:spPr>
          <a:xfrm>
            <a:off x="-892175" y="1022350"/>
            <a:ext cx="10407651" cy="5865436"/>
          </a:xfrm>
          <a:prstGeom prst="rect">
            <a:avLst/>
          </a:prstGeom>
          <a:solidFill>
            <a:srgbClr val="000000">
              <a:alpha val="0"/>
            </a:srgbClr>
          </a:solidFill>
        </p:spPr>
      </p:sp>
      <p:sp>
        <p:nvSpPr>
          <p:cNvPr id="6" name="TextBox 6"/>
          <p:cNvSpPr txBox="1"/>
          <p:nvPr/>
        </p:nvSpPr>
        <p:spPr>
          <a:xfrm>
            <a:off x="761853" y="1646170"/>
            <a:ext cx="8753623" cy="2188062"/>
          </a:xfrm>
          <a:prstGeom prst="rect">
            <a:avLst/>
          </a:prstGeom>
          <a:solidFill>
            <a:srgbClr val="000000">
              <a:alpha val="0"/>
            </a:srgbClr>
          </a:solidFill>
        </p:spPr>
        <p:txBody>
          <a:bodyPr lIns="0" tIns="0" rIns="0" bIns="0" rtlCol="0" anchor="ctr"/>
          <a:lstStyle/>
          <a:p>
            <a:pPr>
              <a:defRPr/>
            </a:pPr>
            <a:r>
              <a:rPr lang="en-US" sz="5611" b="1" dirty="0">
                <a:solidFill>
                  <a:schemeClr val="accent6">
                    <a:lumMod val="50000"/>
                  </a:schemeClr>
                </a:solidFill>
                <a:latin typeface="苹方-简"/>
              </a:rPr>
              <a:t>Thank </a:t>
            </a:r>
            <a:r>
              <a:rPr lang="en-US" sz="5611" b="1" dirty="0" smtClean="0">
                <a:solidFill>
                  <a:schemeClr val="accent6">
                    <a:lumMod val="50000"/>
                  </a:schemeClr>
                </a:solidFill>
                <a:latin typeface="苹方-简"/>
              </a:rPr>
              <a:t>You </a:t>
            </a:r>
          </a:p>
          <a:p>
            <a:pPr>
              <a:defRPr/>
            </a:pPr>
            <a:r>
              <a:rPr lang="en-US" sz="3200" b="1" dirty="0" smtClean="0">
                <a:solidFill>
                  <a:schemeClr val="accent6">
                    <a:lumMod val="50000"/>
                  </a:schemeClr>
                </a:solidFill>
                <a:latin typeface="苹方-简"/>
              </a:rPr>
              <a:t>for your attention and encouragement </a:t>
            </a:r>
            <a:endParaRPr lang="en-US" sz="1103" dirty="0">
              <a:solidFill>
                <a:schemeClr val="accent6">
                  <a:lumMod val="50000"/>
                </a:schemeClr>
              </a:solidFill>
            </a:endParaRPr>
          </a:p>
        </p:txBody>
      </p:sp>
      <p:sp>
        <p:nvSpPr>
          <p:cNvPr id="7" name="TextBox 7"/>
          <p:cNvSpPr txBox="1"/>
          <p:nvPr/>
        </p:nvSpPr>
        <p:spPr>
          <a:xfrm>
            <a:off x="760457" y="3072561"/>
            <a:ext cx="5456194" cy="2428616"/>
          </a:xfrm>
          <a:prstGeom prst="rect">
            <a:avLst/>
          </a:prstGeom>
          <a:solidFill>
            <a:srgbClr val="000000">
              <a:alpha val="0"/>
            </a:srgbClr>
          </a:solidFill>
        </p:spPr>
        <p:txBody>
          <a:bodyPr lIns="0" tIns="0" rIns="0" bIns="0" rtlCol="0" anchor="ctr"/>
          <a:lstStyle/>
          <a:p>
            <a:pPr>
              <a:defRPr/>
            </a:pPr>
            <a:endParaRPr lang="en-US" sz="1603" dirty="0" smtClean="0">
              <a:solidFill>
                <a:srgbClr val="000000"/>
              </a:solidFill>
              <a:latin typeface="苹方-简"/>
            </a:endParaRPr>
          </a:p>
          <a:p>
            <a:pPr>
              <a:defRPr/>
            </a:pPr>
            <a:r>
              <a:rPr lang="en-US" sz="1603" dirty="0" smtClean="0">
                <a:solidFill>
                  <a:srgbClr val="000000"/>
                </a:solidFill>
                <a:latin typeface="苹方-简"/>
              </a:rPr>
              <a:t>Name: MUHAMMAD FARHAN BIN RASID</a:t>
            </a:r>
            <a:endParaRPr lang="en-US" sz="1603" dirty="0">
              <a:solidFill>
                <a:srgbClr val="000000"/>
              </a:solidFill>
              <a:latin typeface="苹方-简"/>
            </a:endParaRPr>
          </a:p>
          <a:p>
            <a:pPr>
              <a:defRPr/>
            </a:pPr>
            <a:r>
              <a:rPr lang="en-US" sz="1603" dirty="0" smtClean="0">
                <a:solidFill>
                  <a:srgbClr val="000000"/>
                </a:solidFill>
                <a:latin typeface="苹方-简"/>
              </a:rPr>
              <a:t>Email</a:t>
            </a:r>
            <a:r>
              <a:rPr lang="en-US" sz="1603" dirty="0" smtClean="0">
                <a:solidFill>
                  <a:srgbClr val="000000"/>
                </a:solidFill>
                <a:latin typeface="苹方-简"/>
              </a:rPr>
              <a:t>: </a:t>
            </a:r>
            <a:r>
              <a:rPr lang="en-US" sz="1603" dirty="0" smtClean="0">
                <a:solidFill>
                  <a:srgbClr val="000000"/>
                </a:solidFill>
                <a:latin typeface="苹方-简"/>
                <a:hlinkClick r:id="rId4"/>
              </a:rPr>
              <a:t>MUHAMMAD_FARHAN_MG23@iluv.ums.edu.my</a:t>
            </a:r>
            <a:endParaRPr lang="en-US" sz="1603" dirty="0" smtClean="0">
              <a:solidFill>
                <a:srgbClr val="000000"/>
              </a:solidFill>
              <a:latin typeface="苹方-简"/>
            </a:endParaRPr>
          </a:p>
          <a:p>
            <a:pPr>
              <a:defRPr/>
            </a:pPr>
            <a:r>
              <a:rPr lang="en-US" sz="1603" dirty="0" smtClean="0">
                <a:solidFill>
                  <a:srgbClr val="000000"/>
                </a:solidFill>
                <a:latin typeface="苹方-简"/>
              </a:rPr>
              <a:t>Phone. No: 010-5080034</a:t>
            </a:r>
          </a:p>
          <a:p>
            <a:pPr>
              <a:defRPr/>
            </a:pPr>
            <a:endParaRPr lang="en-US" sz="1103" dirty="0"/>
          </a:p>
        </p:txBody>
      </p:sp>
      <p:sp>
        <p:nvSpPr>
          <p:cNvPr id="10" name="AutoShape 3"/>
          <p:cNvSpPr/>
          <p:nvPr/>
        </p:nvSpPr>
        <p:spPr>
          <a:xfrm>
            <a:off x="1241425" y="699372"/>
            <a:ext cx="10407651" cy="5865436"/>
          </a:xfrm>
          <a:prstGeom prst="rect">
            <a:avLst/>
          </a:prstGeom>
          <a:solidFill>
            <a:srgbClr val="000000">
              <a:alpha val="0"/>
            </a:srgbClr>
          </a:solidFill>
        </p:spPr>
        <p:txBody>
          <a:bodyPr/>
          <a:lstStyle/>
          <a:p>
            <a:r>
              <a:rPr lang="en-US" dirty="0" smtClean="0"/>
              <a:t> </a:t>
            </a:r>
            <a:endParaRPr lang="en-US"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8077" y="3703513"/>
            <a:ext cx="1785617" cy="1428494"/>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887" y="-876"/>
            <a:ext cx="1806282" cy="1700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l="3000" r="3000"/>
          <a:stretch>
            <a:fillRect/>
          </a:stretch>
        </p:blipFill>
        <p:spPr>
          <a:xfrm>
            <a:off x="-1" y="-5369"/>
            <a:ext cx="7642225" cy="2373013"/>
          </a:xfrm>
          <a:prstGeom prst="rect">
            <a:avLst/>
          </a:prstGeom>
        </p:spPr>
      </p:pic>
      <p:sp>
        <p:nvSpPr>
          <p:cNvPr id="4" name="AutoShape 4"/>
          <p:cNvSpPr/>
          <p:nvPr/>
        </p:nvSpPr>
        <p:spPr>
          <a:xfrm>
            <a:off x="814292" y="4053363"/>
            <a:ext cx="8575496" cy="407145"/>
          </a:xfrm>
          <a:prstGeom prst="rect">
            <a:avLst/>
          </a:prstGeom>
          <a:solidFill>
            <a:srgbClr val="000000">
              <a:alpha val="0"/>
            </a:srgbClr>
          </a:solidFill>
        </p:spPr>
      </p:sp>
      <p:sp>
        <p:nvSpPr>
          <p:cNvPr id="5" name="AutoShape 5"/>
          <p:cNvSpPr/>
          <p:nvPr/>
        </p:nvSpPr>
        <p:spPr>
          <a:xfrm>
            <a:off x="814292" y="4460507"/>
            <a:ext cx="8575496" cy="407145"/>
          </a:xfrm>
          <a:prstGeom prst="rect">
            <a:avLst/>
          </a:prstGeom>
          <a:solidFill>
            <a:srgbClr val="000000">
              <a:alpha val="0"/>
            </a:srgbClr>
          </a:solidFill>
        </p:spPr>
      </p:sp>
      <p:sp>
        <p:nvSpPr>
          <p:cNvPr id="6" name="AutoShape 6"/>
          <p:cNvSpPr/>
          <p:nvPr/>
        </p:nvSpPr>
        <p:spPr>
          <a:xfrm>
            <a:off x="814292" y="4867654"/>
            <a:ext cx="8575496" cy="407145"/>
          </a:xfrm>
          <a:prstGeom prst="rect">
            <a:avLst/>
          </a:prstGeom>
          <a:solidFill>
            <a:srgbClr val="000000">
              <a:alpha val="0"/>
            </a:srgbClr>
          </a:solidFill>
        </p:spPr>
      </p:sp>
      <p:sp>
        <p:nvSpPr>
          <p:cNvPr id="7" name="AutoShape 7"/>
          <p:cNvSpPr/>
          <p:nvPr/>
        </p:nvSpPr>
        <p:spPr>
          <a:xfrm>
            <a:off x="814292" y="5274799"/>
            <a:ext cx="8575496" cy="407145"/>
          </a:xfrm>
          <a:prstGeom prst="rect">
            <a:avLst/>
          </a:prstGeom>
          <a:solidFill>
            <a:srgbClr val="000000">
              <a:alpha val="0"/>
            </a:srgbClr>
          </a:solidFill>
        </p:spPr>
      </p:sp>
      <p:sp>
        <p:nvSpPr>
          <p:cNvPr id="8" name="AutoShape 8"/>
          <p:cNvSpPr/>
          <p:nvPr/>
        </p:nvSpPr>
        <p:spPr>
          <a:xfrm>
            <a:off x="814292" y="-5367"/>
            <a:ext cx="8885334" cy="1467849"/>
          </a:xfrm>
          <a:prstGeom prst="rect">
            <a:avLst/>
          </a:prstGeom>
          <a:solidFill>
            <a:srgbClr val="000000">
              <a:alpha val="0"/>
            </a:srgbClr>
          </a:solidFill>
        </p:spPr>
      </p:sp>
      <p:sp>
        <p:nvSpPr>
          <p:cNvPr id="9" name="TextBox 9"/>
          <p:cNvSpPr txBox="1"/>
          <p:nvPr/>
        </p:nvSpPr>
        <p:spPr>
          <a:xfrm>
            <a:off x="1124130" y="2397247"/>
            <a:ext cx="8575496" cy="750675"/>
          </a:xfrm>
          <a:prstGeom prst="rect">
            <a:avLst/>
          </a:prstGeom>
          <a:solidFill>
            <a:srgbClr val="000000">
              <a:alpha val="0"/>
            </a:srgbClr>
          </a:solidFill>
        </p:spPr>
        <p:txBody>
          <a:bodyPr lIns="0" tIns="0" rIns="0" bIns="0" rtlCol="0" anchor="ctr"/>
          <a:lstStyle/>
          <a:p>
            <a:pPr>
              <a:defRPr/>
            </a:pPr>
            <a:r>
              <a:rPr lang="en-US" sz="3807" b="1" dirty="0" smtClean="0">
                <a:solidFill>
                  <a:srgbClr val="FC8952"/>
                </a:solidFill>
                <a:latin typeface="苹方-简"/>
              </a:rPr>
              <a:t>Main Content</a:t>
            </a:r>
            <a:endParaRPr lang="en-US" sz="1103" dirty="0"/>
          </a:p>
        </p:txBody>
      </p:sp>
      <p:sp>
        <p:nvSpPr>
          <p:cNvPr id="10" name="TextBox 10"/>
          <p:cNvSpPr txBox="1"/>
          <p:nvPr/>
        </p:nvSpPr>
        <p:spPr>
          <a:xfrm>
            <a:off x="1124130" y="3024855"/>
            <a:ext cx="8575496" cy="2373012"/>
          </a:xfrm>
          <a:prstGeom prst="rect">
            <a:avLst/>
          </a:prstGeom>
          <a:solidFill>
            <a:srgbClr val="000000">
              <a:alpha val="0"/>
            </a:srgbClr>
          </a:solidFill>
        </p:spPr>
        <p:txBody>
          <a:bodyPr lIns="0" tIns="0" rIns="0" bIns="0" rtlCol="0" anchor="ctr"/>
          <a:lstStyle/>
          <a:p>
            <a:pPr marL="342900" indent="-342900" algn="just">
              <a:buAutoNum type="arabicPeriod"/>
              <a:defRPr/>
            </a:pPr>
            <a:r>
              <a:rPr lang="en-US" sz="1603" b="1" dirty="0" smtClean="0">
                <a:solidFill>
                  <a:srgbClr val="000000"/>
                </a:solidFill>
                <a:latin typeface="苹方-简"/>
              </a:rPr>
              <a:t>Background of the Study</a:t>
            </a:r>
          </a:p>
          <a:p>
            <a:pPr marL="342900" indent="-342900" algn="just">
              <a:buAutoNum type="arabicPeriod"/>
              <a:defRPr/>
            </a:pPr>
            <a:r>
              <a:rPr lang="en-US" sz="1603" b="1" dirty="0" smtClean="0">
                <a:solidFill>
                  <a:srgbClr val="000000"/>
                </a:solidFill>
                <a:latin typeface="苹方-简"/>
              </a:rPr>
              <a:t>Research Objectives and Importance of the Study</a:t>
            </a:r>
          </a:p>
          <a:p>
            <a:pPr marL="342900" indent="-342900" algn="just">
              <a:buAutoNum type="arabicPeriod"/>
              <a:defRPr/>
            </a:pPr>
            <a:r>
              <a:rPr lang="en-US" sz="1603" b="1" dirty="0" smtClean="0">
                <a:solidFill>
                  <a:srgbClr val="000000"/>
                </a:solidFill>
                <a:latin typeface="苹方-简"/>
              </a:rPr>
              <a:t>Literature Review and Research Gaps</a:t>
            </a:r>
          </a:p>
          <a:p>
            <a:pPr marL="342900" indent="-342900" algn="just">
              <a:buAutoNum type="arabicPeriod"/>
              <a:defRPr/>
            </a:pPr>
            <a:r>
              <a:rPr lang="en-US" sz="1603" b="1" dirty="0" smtClean="0">
                <a:solidFill>
                  <a:srgbClr val="000000"/>
                </a:solidFill>
                <a:latin typeface="苹方-简"/>
              </a:rPr>
              <a:t>Chosen Theory and Development of Conceptual Framework</a:t>
            </a:r>
          </a:p>
          <a:p>
            <a:pPr marL="342900" indent="-342900" algn="just">
              <a:buAutoNum type="arabicPeriod"/>
              <a:defRPr/>
            </a:pPr>
            <a:r>
              <a:rPr lang="en-US" sz="1603" b="1" dirty="0" smtClean="0">
                <a:solidFill>
                  <a:srgbClr val="000000"/>
                </a:solidFill>
                <a:latin typeface="苹方-简"/>
              </a:rPr>
              <a:t>Past Studies and Their Contributions</a:t>
            </a:r>
          </a:p>
          <a:p>
            <a:pPr marL="342900" indent="-342900" algn="just">
              <a:buAutoNum type="arabicPeriod"/>
              <a:defRPr/>
            </a:pPr>
            <a:r>
              <a:rPr lang="en-US" sz="1603" b="1" dirty="0" smtClean="0">
                <a:solidFill>
                  <a:srgbClr val="000000"/>
                </a:solidFill>
                <a:latin typeface="苹方-简"/>
              </a:rPr>
              <a:t>Research Methodology</a:t>
            </a:r>
          </a:p>
          <a:p>
            <a:pPr marL="342900" indent="-342900" algn="just">
              <a:buAutoNum type="arabicPeriod"/>
              <a:defRPr/>
            </a:pPr>
            <a:r>
              <a:rPr lang="en-US" sz="1603" b="1" dirty="0">
                <a:solidFill>
                  <a:srgbClr val="000000"/>
                </a:solidFill>
                <a:latin typeface="苹方-简"/>
              </a:rPr>
              <a:t>Conclusion and Future Research Directions</a:t>
            </a:r>
          </a:p>
          <a:p>
            <a:pPr marL="342900" indent="-342900">
              <a:buAutoNum type="arabicPeriod"/>
              <a:defRPr/>
            </a:pPr>
            <a:endParaRPr lang="en-US" sz="1603" b="1" dirty="0" smtClean="0">
              <a:solidFill>
                <a:srgbClr val="000000"/>
              </a:solidFill>
              <a:latin typeface="苹方-简"/>
            </a:endParaRPr>
          </a:p>
          <a:p>
            <a:pPr marL="228600" indent="-228600">
              <a:buAutoNum type="arabicPeriod"/>
              <a:defRPr/>
            </a:pPr>
            <a:endParaRPr lang="en-US" sz="1103"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3513" y="-4134"/>
            <a:ext cx="2412741" cy="2412741"/>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9788" y="4766480"/>
            <a:ext cx="1017861" cy="10882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9000" r="9000"/>
          <a:stretch>
            <a:fillRect/>
          </a:stretch>
        </p:blipFill>
        <p:spPr>
          <a:xfrm>
            <a:off x="9525" y="0"/>
            <a:ext cx="10388600" cy="7010400"/>
          </a:xfrm>
          <a:prstGeom prst="rect">
            <a:avLst/>
          </a:prstGeom>
        </p:spPr>
      </p:pic>
      <p:sp>
        <p:nvSpPr>
          <p:cNvPr id="4" name="AutoShape 4"/>
          <p:cNvSpPr/>
          <p:nvPr/>
        </p:nvSpPr>
        <p:spPr>
          <a:xfrm>
            <a:off x="4187825" y="381000"/>
            <a:ext cx="5689600" cy="2933700"/>
          </a:xfrm>
          <a:prstGeom prst="rect">
            <a:avLst/>
          </a:prstGeom>
          <a:solidFill>
            <a:srgbClr val="000000">
              <a:alpha val="0"/>
            </a:srgbClr>
          </a:solidFill>
        </p:spPr>
      </p:sp>
      <p:sp>
        <p:nvSpPr>
          <p:cNvPr id="5" name="AutoShape 5"/>
          <p:cNvSpPr/>
          <p:nvPr/>
        </p:nvSpPr>
        <p:spPr>
          <a:xfrm>
            <a:off x="4187825" y="3695700"/>
            <a:ext cx="5689600" cy="2933700"/>
          </a:xfrm>
          <a:prstGeom prst="rect">
            <a:avLst/>
          </a:prstGeom>
          <a:solidFill>
            <a:srgbClr val="000000">
              <a:alpha val="0"/>
            </a:srgbClr>
          </a:solidFill>
        </p:spPr>
      </p:sp>
      <p:sp>
        <p:nvSpPr>
          <p:cNvPr id="6" name="AutoShape 6"/>
          <p:cNvSpPr/>
          <p:nvPr/>
        </p:nvSpPr>
        <p:spPr>
          <a:xfrm>
            <a:off x="4187825" y="0"/>
            <a:ext cx="0" cy="0"/>
          </a:xfrm>
          <a:prstGeom prst="rect">
            <a:avLst/>
          </a:prstGeom>
          <a:solidFill>
            <a:srgbClr val="000000">
              <a:alpha val="0"/>
            </a:srgbClr>
          </a:solidFill>
        </p:spPr>
      </p:sp>
      <p:sp>
        <p:nvSpPr>
          <p:cNvPr id="7" name="AutoShape 7"/>
          <p:cNvSpPr/>
          <p:nvPr/>
        </p:nvSpPr>
        <p:spPr>
          <a:xfrm>
            <a:off x="4187825" y="0"/>
            <a:ext cx="0" cy="0"/>
          </a:xfrm>
          <a:prstGeom prst="rect">
            <a:avLst/>
          </a:prstGeom>
          <a:solidFill>
            <a:srgbClr val="000000">
              <a:alpha val="0"/>
            </a:srgbClr>
          </a:solidFill>
        </p:spPr>
      </p:sp>
      <p:pic>
        <p:nvPicPr>
          <p:cNvPr id="8"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7825" y="719304"/>
            <a:ext cx="2540000" cy="1335548"/>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8730" y="2939414"/>
            <a:ext cx="2108200" cy="2108200"/>
          </a:xfrm>
          <a:prstGeom prst="rect">
            <a:avLst/>
          </a:prstGeom>
        </p:spPr>
      </p:pic>
      <p:sp>
        <p:nvSpPr>
          <p:cNvPr id="10" name="TextBox 10"/>
          <p:cNvSpPr txBox="1"/>
          <p:nvPr/>
        </p:nvSpPr>
        <p:spPr>
          <a:xfrm>
            <a:off x="454025" y="996950"/>
            <a:ext cx="3543300" cy="1701800"/>
          </a:xfrm>
          <a:prstGeom prst="rect">
            <a:avLst/>
          </a:prstGeom>
          <a:solidFill>
            <a:srgbClr val="000000">
              <a:alpha val="0"/>
            </a:srgbClr>
          </a:solidFill>
        </p:spPr>
        <p:txBody>
          <a:bodyPr lIns="0" tIns="0" rIns="0" bIns="0" rtlCol="0" anchor="ctr"/>
          <a:lstStyle/>
          <a:p>
            <a:pPr>
              <a:defRPr/>
            </a:pPr>
            <a:r>
              <a:rPr lang="en-US" sz="2800" b="1" dirty="0" smtClean="0">
                <a:solidFill>
                  <a:srgbClr val="000000"/>
                </a:solidFill>
                <a:latin typeface="苹方-简"/>
              </a:rPr>
              <a:t>Introduction and Background of the Study</a:t>
            </a:r>
            <a:endParaRPr lang="en-US" sz="1100" dirty="0"/>
          </a:p>
        </p:txBody>
      </p:sp>
      <p:sp>
        <p:nvSpPr>
          <p:cNvPr id="11" name="TextBox 11"/>
          <p:cNvSpPr txBox="1"/>
          <p:nvPr/>
        </p:nvSpPr>
        <p:spPr>
          <a:xfrm>
            <a:off x="7108825" y="17462"/>
            <a:ext cx="2768600" cy="29337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Identifying the barriers that young intellectuals face in their journey to becoming </a:t>
            </a:r>
            <a:r>
              <a:rPr lang="en-US" sz="1400" dirty="0" err="1">
                <a:solidFill>
                  <a:srgbClr val="000000"/>
                </a:solidFill>
                <a:latin typeface="苹方-简"/>
              </a:rPr>
              <a:t>Muzakki</a:t>
            </a:r>
            <a:r>
              <a:rPr lang="en-US" sz="1400" dirty="0">
                <a:solidFill>
                  <a:srgbClr val="000000"/>
                </a:solidFill>
                <a:latin typeface="苹方-简"/>
              </a:rPr>
              <a:t> is crucial, as these obstacles can stem from a lack of self-efficacy, insufficient resources, or societal pressures that discourage their engagement in charitable activities. Addressing these barriers can lead to more effective strategies for encouraging participation in zakat and community support.</a:t>
            </a:r>
            <a:endParaRPr lang="en-US" sz="1100" dirty="0"/>
          </a:p>
        </p:txBody>
      </p:sp>
      <p:sp>
        <p:nvSpPr>
          <p:cNvPr id="12" name="TextBox 12"/>
          <p:cNvSpPr txBox="1"/>
          <p:nvPr/>
        </p:nvSpPr>
        <p:spPr>
          <a:xfrm>
            <a:off x="4199636" y="2800350"/>
            <a:ext cx="2768600" cy="29337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The presence of facilitating conditions, such as supportive networks and accessible information about zakat, plays a significant role in shaping young intellectuals' intentions. Understanding how these conditions interact with self-efficacy can provide insights into enhancing their commitment to becoming </a:t>
            </a:r>
            <a:r>
              <a:rPr lang="en-US" sz="1400" dirty="0" err="1">
                <a:solidFill>
                  <a:srgbClr val="000000"/>
                </a:solidFill>
                <a:latin typeface="苹方-简"/>
              </a:rPr>
              <a:t>Muzakki</a:t>
            </a:r>
            <a:r>
              <a:rPr lang="en-US" sz="1400" dirty="0">
                <a:solidFill>
                  <a:srgbClr val="000000"/>
                </a:solidFill>
                <a:latin typeface="苹方-简"/>
              </a:rPr>
              <a:t> and fostering a culture of giving within their communities.</a:t>
            </a:r>
            <a:endParaRPr lang="en-US" sz="1100"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54518" y="4803776"/>
            <a:ext cx="1053132" cy="1055242"/>
          </a:xfrm>
          <a:prstGeom prst="rect">
            <a:avLst/>
          </a:prstGeom>
        </p:spPr>
      </p:pic>
    </p:spTree>
    <p:extLst>
      <p:ext uri="{BB962C8B-B14F-4D97-AF65-F5344CB8AC3E}">
        <p14:creationId xmlns:p14="http://schemas.microsoft.com/office/powerpoint/2010/main" val="2157250408"/>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000" r="11000"/>
          <a:stretch>
            <a:fillRect/>
          </a:stretch>
        </p:blipFill>
        <p:spPr>
          <a:xfrm>
            <a:off x="1" y="0"/>
            <a:ext cx="10407650" cy="7378700"/>
          </a:xfrm>
          <a:prstGeom prst="rect">
            <a:avLst/>
          </a:prstGeom>
        </p:spPr>
      </p:pic>
      <p:sp>
        <p:nvSpPr>
          <p:cNvPr id="4" name="AutoShape 4"/>
          <p:cNvSpPr/>
          <p:nvPr/>
        </p:nvSpPr>
        <p:spPr>
          <a:xfrm>
            <a:off x="-587375" y="3264916"/>
            <a:ext cx="9372600" cy="2451100"/>
          </a:xfrm>
          <a:prstGeom prst="rect">
            <a:avLst/>
          </a:prstGeom>
          <a:solidFill>
            <a:srgbClr val="000000">
              <a:alpha val="0"/>
            </a:srgbClr>
          </a:solidFill>
        </p:spPr>
      </p:sp>
      <p:sp>
        <p:nvSpPr>
          <p:cNvPr id="5" name="TextBox 5"/>
          <p:cNvSpPr txBox="1"/>
          <p:nvPr/>
        </p:nvSpPr>
        <p:spPr>
          <a:xfrm>
            <a:off x="554990" y="713296"/>
            <a:ext cx="9372600" cy="1466850"/>
          </a:xfrm>
          <a:prstGeom prst="rect">
            <a:avLst/>
          </a:prstGeom>
          <a:solidFill>
            <a:srgbClr val="000000">
              <a:alpha val="0"/>
            </a:srgbClr>
          </a:solidFill>
        </p:spPr>
        <p:txBody>
          <a:bodyPr lIns="0" tIns="0" rIns="0" bIns="0" rtlCol="0" anchor="ctr"/>
          <a:lstStyle/>
          <a:p>
            <a:pPr algn="ctr">
              <a:defRPr/>
            </a:pPr>
            <a:r>
              <a:rPr lang="en-US" sz="3600" b="1" dirty="0">
                <a:solidFill>
                  <a:srgbClr val="388315"/>
                </a:solidFill>
                <a:latin typeface="苹方-简"/>
              </a:rPr>
              <a:t>Research Objectives and Importance of the Study</a:t>
            </a:r>
            <a:endParaRPr lang="en-US" sz="400" dirty="0"/>
          </a:p>
        </p:txBody>
      </p:sp>
      <p:sp>
        <p:nvSpPr>
          <p:cNvPr id="6" name="TextBox 6"/>
          <p:cNvSpPr txBox="1"/>
          <p:nvPr/>
        </p:nvSpPr>
        <p:spPr>
          <a:xfrm>
            <a:off x="517525" y="2097088"/>
            <a:ext cx="9372600" cy="609600"/>
          </a:xfrm>
          <a:prstGeom prst="rect">
            <a:avLst/>
          </a:prstGeom>
          <a:solidFill>
            <a:srgbClr val="000000">
              <a:alpha val="0"/>
            </a:srgbClr>
          </a:solidFill>
        </p:spPr>
        <p:txBody>
          <a:bodyPr lIns="0" tIns="0" rIns="0" bIns="0" rtlCol="0" anchor="ctr"/>
          <a:lstStyle/>
          <a:p>
            <a:pPr algn="ctr">
              <a:defRPr/>
            </a:pPr>
            <a:r>
              <a:rPr lang="en-US" sz="3200" b="1" dirty="0">
                <a:solidFill>
                  <a:srgbClr val="000000"/>
                </a:solidFill>
                <a:latin typeface="苹方-简"/>
              </a:rPr>
              <a:t>Significance of the Study</a:t>
            </a:r>
            <a:endParaRPr lang="en-US" sz="1000" dirty="0"/>
          </a:p>
        </p:txBody>
      </p:sp>
      <p:sp>
        <p:nvSpPr>
          <p:cNvPr id="7" name="TextBox 7"/>
          <p:cNvSpPr txBox="1"/>
          <p:nvPr/>
        </p:nvSpPr>
        <p:spPr>
          <a:xfrm>
            <a:off x="554990" y="2959100"/>
            <a:ext cx="9372600" cy="1460500"/>
          </a:xfrm>
          <a:prstGeom prst="rect">
            <a:avLst/>
          </a:prstGeom>
          <a:solidFill>
            <a:srgbClr val="000000">
              <a:alpha val="0"/>
            </a:srgbClr>
          </a:solidFill>
        </p:spPr>
        <p:txBody>
          <a:bodyPr lIns="0" tIns="0" rIns="0" bIns="0" rtlCol="0" anchor="ctr"/>
          <a:lstStyle/>
          <a:p>
            <a:pPr algn="ctr">
              <a:defRPr/>
            </a:pPr>
            <a:r>
              <a:rPr lang="en-US" dirty="0">
                <a:solidFill>
                  <a:srgbClr val="000000"/>
                </a:solidFill>
                <a:latin typeface="苹方-简"/>
              </a:rPr>
              <a:t>This research aims to investigate how self-efficacy and facilitating conditions influence young intellectuals' intentions to become future </a:t>
            </a:r>
            <a:r>
              <a:rPr lang="en-US" dirty="0" err="1">
                <a:solidFill>
                  <a:srgbClr val="000000"/>
                </a:solidFill>
                <a:latin typeface="苹方-简"/>
              </a:rPr>
              <a:t>Muzakki</a:t>
            </a:r>
            <a:r>
              <a:rPr lang="en-US" dirty="0">
                <a:solidFill>
                  <a:srgbClr val="000000"/>
                </a:solidFill>
                <a:latin typeface="苹方-简"/>
              </a:rPr>
              <a:t>, highlighting the importance of these psychological and environmental factors in fostering social responsibility and charitable behavior among youth, which is crucial for community development and sustainability.</a:t>
            </a:r>
            <a:endParaRPr lang="en-US" sz="11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4316" y="4672012"/>
            <a:ext cx="1284224" cy="1284224"/>
          </a:xfrm>
          <a:prstGeom prst="rect">
            <a:avLst/>
          </a:prstGeom>
        </p:spPr>
      </p:pic>
    </p:spTree>
    <p:extLst>
      <p:ext uri="{BB962C8B-B14F-4D97-AF65-F5344CB8AC3E}">
        <p14:creationId xmlns:p14="http://schemas.microsoft.com/office/powerpoint/2010/main" val="19011510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98125" cy="5943600"/>
          </a:xfrm>
          <a:prstGeom prst="rect">
            <a:avLst/>
          </a:prstGeom>
        </p:spPr>
      </p:pic>
      <p:sp>
        <p:nvSpPr>
          <p:cNvPr id="4" name="AutoShape 4"/>
          <p:cNvSpPr/>
          <p:nvPr/>
        </p:nvSpPr>
        <p:spPr>
          <a:xfrm>
            <a:off x="4187825" y="381000"/>
            <a:ext cx="5689600" cy="2400300"/>
          </a:xfrm>
          <a:prstGeom prst="rect">
            <a:avLst/>
          </a:prstGeom>
          <a:solidFill>
            <a:srgbClr val="000000">
              <a:alpha val="0"/>
            </a:srgbClr>
          </a:solidFill>
        </p:spPr>
      </p:sp>
      <p:sp>
        <p:nvSpPr>
          <p:cNvPr id="5" name="AutoShape 5"/>
          <p:cNvSpPr/>
          <p:nvPr/>
        </p:nvSpPr>
        <p:spPr>
          <a:xfrm>
            <a:off x="4187825" y="3162300"/>
            <a:ext cx="5689600" cy="2400300"/>
          </a:xfrm>
          <a:prstGeom prst="rect">
            <a:avLst/>
          </a:prstGeom>
          <a:solidFill>
            <a:srgbClr val="000000">
              <a:alpha val="0"/>
            </a:srgbClr>
          </a:solidFill>
        </p:spPr>
      </p:sp>
      <p:sp>
        <p:nvSpPr>
          <p:cNvPr id="6" name="AutoShape 6"/>
          <p:cNvSpPr/>
          <p:nvPr/>
        </p:nvSpPr>
        <p:spPr>
          <a:xfrm>
            <a:off x="4187825" y="0"/>
            <a:ext cx="0" cy="0"/>
          </a:xfrm>
          <a:prstGeom prst="rect">
            <a:avLst/>
          </a:prstGeom>
          <a:solidFill>
            <a:srgbClr val="000000">
              <a:alpha val="0"/>
            </a:srgbClr>
          </a:solidFill>
        </p:spPr>
      </p:sp>
      <p:sp>
        <p:nvSpPr>
          <p:cNvPr id="7" name="AutoShape 7"/>
          <p:cNvSpPr/>
          <p:nvPr/>
        </p:nvSpPr>
        <p:spPr>
          <a:xfrm>
            <a:off x="4187825" y="0"/>
            <a:ext cx="0" cy="0"/>
          </a:xfrm>
          <a:prstGeom prst="rect">
            <a:avLst/>
          </a:prstGeom>
          <a:solidFill>
            <a:srgbClr val="000000">
              <a:alpha val="0"/>
            </a:srgbClr>
          </a:solidFill>
        </p:spPr>
      </p:sp>
      <p:pic>
        <p:nvPicPr>
          <p:cNvPr id="8"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5493" y="520700"/>
            <a:ext cx="2104664" cy="2108200"/>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0125" y="3509433"/>
            <a:ext cx="2540000" cy="1693333"/>
          </a:xfrm>
          <a:prstGeom prst="rect">
            <a:avLst/>
          </a:prstGeom>
        </p:spPr>
      </p:pic>
      <p:sp>
        <p:nvSpPr>
          <p:cNvPr id="10" name="TextBox 10"/>
          <p:cNvSpPr txBox="1"/>
          <p:nvPr/>
        </p:nvSpPr>
        <p:spPr>
          <a:xfrm>
            <a:off x="517525" y="2476500"/>
            <a:ext cx="3543300" cy="850900"/>
          </a:xfrm>
          <a:prstGeom prst="rect">
            <a:avLst/>
          </a:prstGeom>
          <a:solidFill>
            <a:srgbClr val="000000">
              <a:alpha val="0"/>
            </a:srgbClr>
          </a:solidFill>
        </p:spPr>
        <p:txBody>
          <a:bodyPr lIns="0" tIns="0" rIns="0" bIns="0" rtlCol="0" anchor="ctr"/>
          <a:lstStyle/>
          <a:p>
            <a:pPr>
              <a:defRPr/>
            </a:pPr>
            <a:r>
              <a:rPr lang="en-US" sz="2800" b="1">
                <a:solidFill>
                  <a:srgbClr val="388315"/>
                </a:solidFill>
                <a:latin typeface="苹方-简"/>
              </a:rPr>
              <a:t>Literature Review and Research Gaps</a:t>
            </a:r>
            <a:endParaRPr lang="en-US" sz="1100"/>
          </a:p>
        </p:txBody>
      </p:sp>
      <p:sp>
        <p:nvSpPr>
          <p:cNvPr id="11" name="TextBox 11"/>
          <p:cNvSpPr txBox="1"/>
          <p:nvPr/>
        </p:nvSpPr>
        <p:spPr>
          <a:xfrm>
            <a:off x="7108825" y="381000"/>
            <a:ext cx="2768600" cy="2400300"/>
          </a:xfrm>
          <a:prstGeom prst="rect">
            <a:avLst/>
          </a:prstGeom>
          <a:solidFill>
            <a:srgbClr val="000000">
              <a:alpha val="0"/>
            </a:srgbClr>
          </a:solidFill>
        </p:spPr>
        <p:txBody>
          <a:bodyPr lIns="0" tIns="0" rIns="0" bIns="0" rtlCol="0" anchor="ctr"/>
          <a:lstStyle/>
          <a:p>
            <a:pPr>
              <a:defRPr/>
            </a:pPr>
            <a:r>
              <a:rPr lang="en-US" sz="1400">
                <a:solidFill>
                  <a:srgbClr val="000000"/>
                </a:solidFill>
                <a:latin typeface="苹方-简"/>
              </a:rPr>
              <a:t>Previous studies have explored the concepts of self-efficacy and facilitating conditions in various contexts, yet there remains a lack of focused research on their specific impact on young intellectuals' intentions to engage in charitable activities, particularly in the context of becoming Muzakki.</a:t>
            </a:r>
            <a:endParaRPr lang="en-US" sz="1100"/>
          </a:p>
        </p:txBody>
      </p:sp>
      <p:sp>
        <p:nvSpPr>
          <p:cNvPr id="12" name="TextBox 12"/>
          <p:cNvSpPr txBox="1"/>
          <p:nvPr/>
        </p:nvSpPr>
        <p:spPr>
          <a:xfrm>
            <a:off x="4187825" y="3162300"/>
            <a:ext cx="2768600" cy="2400300"/>
          </a:xfrm>
          <a:prstGeom prst="rect">
            <a:avLst/>
          </a:prstGeom>
          <a:solidFill>
            <a:srgbClr val="000000">
              <a:alpha val="0"/>
            </a:srgbClr>
          </a:solidFill>
        </p:spPr>
        <p:txBody>
          <a:bodyPr lIns="0" tIns="0" rIns="0" bIns="0" rtlCol="0" anchor="ctr"/>
          <a:lstStyle/>
          <a:p>
            <a:pPr>
              <a:defRPr/>
            </a:pPr>
            <a:r>
              <a:rPr lang="en-US" sz="1400">
                <a:solidFill>
                  <a:srgbClr val="000000"/>
                </a:solidFill>
                <a:latin typeface="苹方-简"/>
              </a:rPr>
              <a:t>Notable gaps include the need for empirical evidence linking self-efficacy and facilitating conditions directly to the intentions of young intellectuals, as well as a comprehensive understanding of how cultural and social factors may mediate these relationships in different demographic settings.</a:t>
            </a:r>
            <a:endParaRPr lang="en-US" sz="1100"/>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847186"/>
            <a:ext cx="1025525" cy="1096414"/>
          </a:xfrm>
          <a:prstGeom prst="rect">
            <a:avLst/>
          </a:prstGeom>
        </p:spPr>
      </p:pic>
    </p:spTree>
    <p:extLst>
      <p:ext uri="{BB962C8B-B14F-4D97-AF65-F5344CB8AC3E}">
        <p14:creationId xmlns:p14="http://schemas.microsoft.com/office/powerpoint/2010/main" val="2929199615"/>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407649" cy="5854700"/>
          </a:xfrm>
          <a:prstGeom prst="rect">
            <a:avLst/>
          </a:prstGeom>
        </p:spPr>
      </p:pic>
      <p:sp>
        <p:nvSpPr>
          <p:cNvPr id="4" name="AutoShape 4"/>
          <p:cNvSpPr/>
          <p:nvPr/>
        </p:nvSpPr>
        <p:spPr>
          <a:xfrm>
            <a:off x="1025525" y="1765300"/>
            <a:ext cx="2641600" cy="4038600"/>
          </a:xfrm>
          <a:prstGeom prst="rect">
            <a:avLst/>
          </a:prstGeom>
          <a:solidFill>
            <a:srgbClr val="EDF4FD">
              <a:alpha val="0"/>
            </a:srgbClr>
          </a:solidFill>
        </p:spPr>
      </p:sp>
      <p:sp>
        <p:nvSpPr>
          <p:cNvPr id="5" name="AutoShape 5"/>
          <p:cNvSpPr/>
          <p:nvPr/>
        </p:nvSpPr>
        <p:spPr>
          <a:xfrm>
            <a:off x="3870325" y="1765300"/>
            <a:ext cx="2641600" cy="4038600"/>
          </a:xfrm>
          <a:prstGeom prst="rect">
            <a:avLst/>
          </a:prstGeom>
          <a:solidFill>
            <a:srgbClr val="EDF4FD">
              <a:alpha val="0"/>
            </a:srgbClr>
          </a:solidFill>
        </p:spPr>
      </p:sp>
      <p:sp>
        <p:nvSpPr>
          <p:cNvPr id="6" name="AutoShape 6"/>
          <p:cNvSpPr/>
          <p:nvPr/>
        </p:nvSpPr>
        <p:spPr>
          <a:xfrm>
            <a:off x="6727825" y="1765300"/>
            <a:ext cx="2641600" cy="4038600"/>
          </a:xfrm>
          <a:prstGeom prst="rect">
            <a:avLst/>
          </a:prstGeom>
          <a:solidFill>
            <a:srgbClr val="EDF4FD">
              <a:alpha val="0"/>
            </a:srgbClr>
          </a:solidFill>
        </p:spPr>
      </p:sp>
      <p:sp>
        <p:nvSpPr>
          <p:cNvPr id="7" name="AutoShape 7"/>
          <p:cNvSpPr/>
          <p:nvPr/>
        </p:nvSpPr>
        <p:spPr>
          <a:xfrm>
            <a:off x="1025525" y="5943600"/>
            <a:ext cx="2641600" cy="0"/>
          </a:xfrm>
          <a:prstGeom prst="rect">
            <a:avLst/>
          </a:prstGeom>
          <a:solidFill>
            <a:srgbClr val="000000"/>
          </a:solidFill>
        </p:spPr>
      </p:sp>
      <p:sp>
        <p:nvSpPr>
          <p:cNvPr id="8" name="AutoShape 8"/>
          <p:cNvSpPr/>
          <p:nvPr/>
        </p:nvSpPr>
        <p:spPr>
          <a:xfrm>
            <a:off x="3870325" y="5943600"/>
            <a:ext cx="2641600" cy="0"/>
          </a:xfrm>
          <a:prstGeom prst="rect">
            <a:avLst/>
          </a:prstGeom>
          <a:solidFill>
            <a:srgbClr val="000000"/>
          </a:solidFill>
        </p:spPr>
      </p:sp>
      <p:sp>
        <p:nvSpPr>
          <p:cNvPr id="9" name="AutoShape 9"/>
          <p:cNvSpPr/>
          <p:nvPr/>
        </p:nvSpPr>
        <p:spPr>
          <a:xfrm>
            <a:off x="6727825" y="5943600"/>
            <a:ext cx="2641600" cy="0"/>
          </a:xfrm>
          <a:prstGeom prst="rect">
            <a:avLst/>
          </a:prstGeom>
          <a:solidFill>
            <a:srgbClr val="000000"/>
          </a:solidFill>
        </p:spPr>
      </p:sp>
      <p:pic>
        <p:nvPicPr>
          <p:cNvPr id="10"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3375" y="1765300"/>
            <a:ext cx="1485900" cy="1485900"/>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8175" y="1765300"/>
            <a:ext cx="1485900" cy="1485900"/>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5675" y="1765300"/>
            <a:ext cx="1485900" cy="1485900"/>
          </a:xfrm>
          <a:prstGeom prst="rect">
            <a:avLst/>
          </a:prstGeom>
        </p:spPr>
      </p:pic>
      <p:sp>
        <p:nvSpPr>
          <p:cNvPr id="13" name="TextBox 13"/>
          <p:cNvSpPr txBox="1"/>
          <p:nvPr/>
        </p:nvSpPr>
        <p:spPr>
          <a:xfrm>
            <a:off x="1025525" y="457200"/>
            <a:ext cx="8356600" cy="850900"/>
          </a:xfrm>
          <a:prstGeom prst="rect">
            <a:avLst/>
          </a:prstGeom>
          <a:solidFill>
            <a:srgbClr val="000000">
              <a:alpha val="0"/>
            </a:srgbClr>
          </a:solidFill>
        </p:spPr>
        <p:txBody>
          <a:bodyPr lIns="0" tIns="0" rIns="0" bIns="0" rtlCol="0" anchor="ctr"/>
          <a:lstStyle/>
          <a:p>
            <a:pPr>
              <a:defRPr/>
            </a:pPr>
            <a:r>
              <a:rPr lang="en-US" sz="2800" b="1">
                <a:solidFill>
                  <a:srgbClr val="388315"/>
                </a:solidFill>
                <a:latin typeface="苹方-简"/>
              </a:rPr>
              <a:t>Chosen Theory and Development of Conceptual Framework</a:t>
            </a:r>
            <a:endParaRPr lang="en-US" sz="1100"/>
          </a:p>
        </p:txBody>
      </p:sp>
      <p:sp>
        <p:nvSpPr>
          <p:cNvPr id="14" name="TextBox 14"/>
          <p:cNvSpPr txBox="1"/>
          <p:nvPr/>
        </p:nvSpPr>
        <p:spPr>
          <a:xfrm>
            <a:off x="1025525" y="3441700"/>
            <a:ext cx="2641600" cy="266700"/>
          </a:xfrm>
          <a:prstGeom prst="rect">
            <a:avLst/>
          </a:prstGeom>
          <a:solidFill>
            <a:srgbClr val="000000">
              <a:alpha val="0"/>
            </a:srgbClr>
          </a:solidFill>
        </p:spPr>
        <p:txBody>
          <a:bodyPr lIns="0" tIns="0" rIns="0" bIns="0" rtlCol="0" anchor="ctr"/>
          <a:lstStyle/>
          <a:p>
            <a:pPr>
              <a:defRPr/>
            </a:pPr>
            <a:r>
              <a:rPr lang="en-US" b="1" dirty="0">
                <a:solidFill>
                  <a:srgbClr val="000000"/>
                </a:solidFill>
                <a:latin typeface="苹方-简"/>
              </a:rPr>
              <a:t>Theoretical Foundation</a:t>
            </a:r>
            <a:endParaRPr lang="en-US" sz="1100" dirty="0"/>
          </a:p>
        </p:txBody>
      </p:sp>
      <p:sp>
        <p:nvSpPr>
          <p:cNvPr id="15" name="TextBox 15"/>
          <p:cNvSpPr txBox="1"/>
          <p:nvPr/>
        </p:nvSpPr>
        <p:spPr>
          <a:xfrm>
            <a:off x="3870325" y="3402838"/>
            <a:ext cx="2641600" cy="546100"/>
          </a:xfrm>
          <a:prstGeom prst="rect">
            <a:avLst/>
          </a:prstGeom>
          <a:solidFill>
            <a:srgbClr val="000000">
              <a:alpha val="0"/>
            </a:srgbClr>
          </a:solidFill>
        </p:spPr>
        <p:txBody>
          <a:bodyPr lIns="0" tIns="0" rIns="0" bIns="0" rtlCol="0" anchor="ctr"/>
          <a:lstStyle/>
          <a:p>
            <a:pPr>
              <a:defRPr/>
            </a:pPr>
            <a:r>
              <a:rPr lang="en-US" b="1" dirty="0">
                <a:solidFill>
                  <a:srgbClr val="000000"/>
                </a:solidFill>
                <a:latin typeface="苹方-简"/>
              </a:rPr>
              <a:t>Conceptual Framework Development</a:t>
            </a:r>
            <a:endParaRPr lang="en-US" sz="1100" dirty="0"/>
          </a:p>
        </p:txBody>
      </p:sp>
      <p:sp>
        <p:nvSpPr>
          <p:cNvPr id="16" name="TextBox 16"/>
          <p:cNvSpPr txBox="1"/>
          <p:nvPr/>
        </p:nvSpPr>
        <p:spPr>
          <a:xfrm>
            <a:off x="6727825" y="3251200"/>
            <a:ext cx="3200400" cy="520700"/>
          </a:xfrm>
          <a:prstGeom prst="rect">
            <a:avLst/>
          </a:prstGeom>
          <a:solidFill>
            <a:srgbClr val="000000">
              <a:alpha val="0"/>
            </a:srgbClr>
          </a:solidFill>
        </p:spPr>
        <p:txBody>
          <a:bodyPr lIns="0" tIns="0" rIns="0" bIns="0" rtlCol="0" anchor="ctr"/>
          <a:lstStyle/>
          <a:p>
            <a:pPr>
              <a:defRPr/>
            </a:pPr>
            <a:r>
              <a:rPr lang="en-US" b="1" dirty="0">
                <a:solidFill>
                  <a:srgbClr val="000000"/>
                </a:solidFill>
                <a:latin typeface="苹方-简"/>
              </a:rPr>
              <a:t>Implications for Research</a:t>
            </a:r>
            <a:endParaRPr lang="en-US" sz="1100" dirty="0"/>
          </a:p>
        </p:txBody>
      </p:sp>
      <p:sp>
        <p:nvSpPr>
          <p:cNvPr id="17" name="TextBox 17"/>
          <p:cNvSpPr txBox="1"/>
          <p:nvPr/>
        </p:nvSpPr>
        <p:spPr>
          <a:xfrm>
            <a:off x="1025525" y="3835400"/>
            <a:ext cx="2641600" cy="14859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The chosen theory integrates Bandura's self-efficacy framework with the concept of facilitating conditions, providing a robust basis for understanding how these factors influence young intellectuals' intentions to become </a:t>
            </a:r>
            <a:r>
              <a:rPr lang="en-US" sz="1400" dirty="0" err="1">
                <a:solidFill>
                  <a:srgbClr val="000000"/>
                </a:solidFill>
                <a:latin typeface="苹方-简"/>
              </a:rPr>
              <a:t>Muzakki</a:t>
            </a:r>
            <a:r>
              <a:rPr lang="en-US" sz="1400" dirty="0">
                <a:solidFill>
                  <a:srgbClr val="000000"/>
                </a:solidFill>
                <a:latin typeface="苹方-简"/>
              </a:rPr>
              <a:t>.</a:t>
            </a:r>
            <a:endParaRPr lang="en-US" sz="1100" dirty="0"/>
          </a:p>
        </p:txBody>
      </p:sp>
      <p:sp>
        <p:nvSpPr>
          <p:cNvPr id="18" name="TextBox 18"/>
          <p:cNvSpPr txBox="1"/>
          <p:nvPr/>
        </p:nvSpPr>
        <p:spPr>
          <a:xfrm>
            <a:off x="3857625" y="3948938"/>
            <a:ext cx="2641600" cy="17018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The framework illustrates the interplay between self-efficacy beliefs and external facilitating conditions, emphasizing their combined effect on shaping intentions towards charitable actions among youth in a socio-cultural context.</a:t>
            </a:r>
            <a:endParaRPr lang="en-US" sz="1100" dirty="0"/>
          </a:p>
        </p:txBody>
      </p:sp>
      <p:sp>
        <p:nvSpPr>
          <p:cNvPr id="19" name="TextBox 19"/>
          <p:cNvSpPr txBox="1"/>
          <p:nvPr/>
        </p:nvSpPr>
        <p:spPr>
          <a:xfrm>
            <a:off x="6740525" y="3831590"/>
            <a:ext cx="2641600" cy="1701800"/>
          </a:xfrm>
          <a:prstGeom prst="rect">
            <a:avLst/>
          </a:prstGeom>
          <a:solidFill>
            <a:srgbClr val="000000">
              <a:alpha val="0"/>
            </a:srgbClr>
          </a:solidFill>
        </p:spPr>
        <p:txBody>
          <a:bodyPr lIns="0" tIns="0" rIns="0" bIns="0" rtlCol="0" anchor="ctr"/>
          <a:lstStyle/>
          <a:p>
            <a:pPr>
              <a:defRPr/>
            </a:pPr>
            <a:r>
              <a:rPr lang="en-US" sz="1400" dirty="0">
                <a:solidFill>
                  <a:srgbClr val="000000"/>
                </a:solidFill>
                <a:latin typeface="苹方-简"/>
              </a:rPr>
              <a:t>This theoretical approach not only guides the research design but also offers insights into potential interventions that can enhance self-efficacy and improve facilitating conditions, ultimately fostering greater engagement in charitable activities.</a:t>
            </a:r>
            <a:endParaRPr lang="en-US" sz="1100" dirty="0"/>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4691" y="4767326"/>
            <a:ext cx="1087374" cy="1087374"/>
          </a:xfrm>
          <a:prstGeom prst="rect">
            <a:avLst/>
          </a:prstGeom>
        </p:spPr>
      </p:pic>
    </p:spTree>
    <p:extLst>
      <p:ext uri="{BB962C8B-B14F-4D97-AF65-F5344CB8AC3E}">
        <p14:creationId xmlns:p14="http://schemas.microsoft.com/office/powerpoint/2010/main" val="2914220371"/>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000" r="5000"/>
          <a:stretch>
            <a:fillRect/>
          </a:stretch>
        </p:blipFill>
        <p:spPr>
          <a:xfrm>
            <a:off x="0" y="0"/>
            <a:ext cx="10407650" cy="6489700"/>
          </a:xfrm>
          <a:prstGeom prst="rect">
            <a:avLst/>
          </a:prstGeom>
        </p:spPr>
      </p:pic>
      <p:sp>
        <p:nvSpPr>
          <p:cNvPr id="16" name="TextBox 16"/>
          <p:cNvSpPr txBox="1"/>
          <p:nvPr/>
        </p:nvSpPr>
        <p:spPr>
          <a:xfrm>
            <a:off x="1025525" y="444500"/>
            <a:ext cx="8356600" cy="419100"/>
          </a:xfrm>
          <a:prstGeom prst="rect">
            <a:avLst/>
          </a:prstGeom>
          <a:solidFill>
            <a:srgbClr val="000000">
              <a:alpha val="0"/>
            </a:srgbClr>
          </a:solidFill>
        </p:spPr>
        <p:txBody>
          <a:bodyPr lIns="0" tIns="0" rIns="0" bIns="0" rtlCol="0" anchor="ctr"/>
          <a:lstStyle/>
          <a:p>
            <a:pPr>
              <a:defRPr/>
            </a:pPr>
            <a:r>
              <a:rPr lang="en-US" sz="2800" b="1">
                <a:solidFill>
                  <a:srgbClr val="388315"/>
                </a:solidFill>
                <a:latin typeface="苹方-简"/>
              </a:rPr>
              <a:t>Past Studies and Their Contributions</a:t>
            </a:r>
            <a:endParaRPr lang="en-US" sz="1100"/>
          </a:p>
        </p:txBody>
      </p:sp>
      <p:grpSp>
        <p:nvGrpSpPr>
          <p:cNvPr id="24" name="Group 23"/>
          <p:cNvGrpSpPr/>
          <p:nvPr/>
        </p:nvGrpSpPr>
        <p:grpSpPr>
          <a:xfrm>
            <a:off x="1025525" y="1321562"/>
            <a:ext cx="8356600" cy="4292600"/>
            <a:chOff x="1025525" y="1778000"/>
            <a:chExt cx="8356600" cy="4292600"/>
          </a:xfrm>
        </p:grpSpPr>
        <p:sp>
          <p:nvSpPr>
            <p:cNvPr id="4" name="AutoShape 4"/>
            <p:cNvSpPr/>
            <p:nvPr/>
          </p:nvSpPr>
          <p:spPr>
            <a:xfrm>
              <a:off x="1025525" y="1778000"/>
              <a:ext cx="2514600" cy="4292600"/>
            </a:xfrm>
            <a:prstGeom prst="roundRect">
              <a:avLst>
                <a:gd name="adj" fmla="val 10101"/>
              </a:avLst>
            </a:prstGeom>
            <a:solidFill>
              <a:srgbClr val="BFFDA1">
                <a:alpha val="69804"/>
              </a:srgbClr>
            </a:solidFill>
            <a:ln w="25400">
              <a:solidFill>
                <a:srgbClr val="000000">
                  <a:alpha val="0"/>
                </a:srgbClr>
              </a:solidFill>
            </a:ln>
          </p:spPr>
        </p:sp>
        <p:sp>
          <p:nvSpPr>
            <p:cNvPr id="5" name="AutoShape 5"/>
            <p:cNvSpPr/>
            <p:nvPr/>
          </p:nvSpPr>
          <p:spPr>
            <a:xfrm>
              <a:off x="3946525" y="1778000"/>
              <a:ext cx="2514600" cy="4292600"/>
            </a:xfrm>
            <a:prstGeom prst="roundRect">
              <a:avLst>
                <a:gd name="adj" fmla="val 10101"/>
              </a:avLst>
            </a:prstGeom>
            <a:solidFill>
              <a:srgbClr val="BFFDA1">
                <a:alpha val="69804"/>
              </a:srgbClr>
            </a:solidFill>
            <a:ln w="25400">
              <a:solidFill>
                <a:srgbClr val="000000">
                  <a:alpha val="0"/>
                </a:srgbClr>
              </a:solidFill>
            </a:ln>
          </p:spPr>
        </p:sp>
        <p:sp>
          <p:nvSpPr>
            <p:cNvPr id="6" name="AutoShape 6"/>
            <p:cNvSpPr/>
            <p:nvPr/>
          </p:nvSpPr>
          <p:spPr>
            <a:xfrm>
              <a:off x="6867525" y="1778000"/>
              <a:ext cx="2514600" cy="4292600"/>
            </a:xfrm>
            <a:prstGeom prst="roundRect">
              <a:avLst>
                <a:gd name="adj" fmla="val 10101"/>
              </a:avLst>
            </a:prstGeom>
            <a:solidFill>
              <a:srgbClr val="BFFDA1">
                <a:alpha val="69804"/>
              </a:srgbClr>
            </a:solidFill>
            <a:ln w="25400">
              <a:solidFill>
                <a:srgbClr val="000000">
                  <a:alpha val="0"/>
                </a:srgbClr>
              </a:solidFill>
            </a:ln>
          </p:spPr>
        </p:sp>
        <p:sp>
          <p:nvSpPr>
            <p:cNvPr id="7" name="AutoShape 7"/>
            <p:cNvSpPr/>
            <p:nvPr/>
          </p:nvSpPr>
          <p:spPr>
            <a:xfrm>
              <a:off x="1025525" y="1981200"/>
              <a:ext cx="0" cy="711200"/>
            </a:xfrm>
            <a:prstGeom prst="rect">
              <a:avLst/>
            </a:prstGeom>
            <a:solidFill>
              <a:srgbClr val="00694C">
                <a:alpha val="0"/>
              </a:srgbClr>
            </a:solidFill>
          </p:spPr>
        </p:sp>
        <p:sp>
          <p:nvSpPr>
            <p:cNvPr id="8" name="AutoShape 8"/>
            <p:cNvSpPr/>
            <p:nvPr/>
          </p:nvSpPr>
          <p:spPr>
            <a:xfrm>
              <a:off x="1025525" y="1778000"/>
              <a:ext cx="2514600" cy="4292600"/>
            </a:xfrm>
            <a:prstGeom prst="roundRect">
              <a:avLst>
                <a:gd name="adj" fmla="val 10101"/>
              </a:avLst>
            </a:prstGeom>
            <a:solidFill>
              <a:srgbClr val="000000">
                <a:alpha val="0"/>
              </a:srgbClr>
            </a:solidFill>
            <a:ln w="25400">
              <a:solidFill>
                <a:srgbClr val="000000">
                  <a:alpha val="0"/>
                </a:srgbClr>
              </a:solidFill>
            </a:ln>
          </p:spPr>
        </p:sp>
        <p:sp>
          <p:nvSpPr>
            <p:cNvPr id="9" name="AutoShape 9"/>
            <p:cNvSpPr/>
            <p:nvPr/>
          </p:nvSpPr>
          <p:spPr>
            <a:xfrm>
              <a:off x="3946525" y="1981200"/>
              <a:ext cx="0" cy="711200"/>
            </a:xfrm>
            <a:prstGeom prst="rect">
              <a:avLst/>
            </a:prstGeom>
            <a:solidFill>
              <a:srgbClr val="000000"/>
            </a:solidFill>
          </p:spPr>
        </p:sp>
        <p:sp>
          <p:nvSpPr>
            <p:cNvPr id="10" name="AutoShape 10"/>
            <p:cNvSpPr/>
            <p:nvPr/>
          </p:nvSpPr>
          <p:spPr>
            <a:xfrm>
              <a:off x="3946525" y="1778000"/>
              <a:ext cx="2514600" cy="4292600"/>
            </a:xfrm>
            <a:prstGeom prst="roundRect">
              <a:avLst>
                <a:gd name="adj" fmla="val 10101"/>
              </a:avLst>
            </a:prstGeom>
            <a:solidFill>
              <a:srgbClr val="000000">
                <a:alpha val="0"/>
              </a:srgbClr>
            </a:solidFill>
            <a:ln w="25400">
              <a:solidFill>
                <a:srgbClr val="000000">
                  <a:alpha val="0"/>
                </a:srgbClr>
              </a:solidFill>
            </a:ln>
          </p:spPr>
        </p:sp>
        <p:sp>
          <p:nvSpPr>
            <p:cNvPr id="11" name="AutoShape 11"/>
            <p:cNvSpPr/>
            <p:nvPr/>
          </p:nvSpPr>
          <p:spPr>
            <a:xfrm>
              <a:off x="6867525" y="1981200"/>
              <a:ext cx="0" cy="711200"/>
            </a:xfrm>
            <a:prstGeom prst="rect">
              <a:avLst/>
            </a:prstGeom>
            <a:solidFill>
              <a:srgbClr val="00694C">
                <a:alpha val="0"/>
              </a:srgbClr>
            </a:solidFill>
          </p:spPr>
        </p:sp>
        <p:sp>
          <p:nvSpPr>
            <p:cNvPr id="12" name="AutoShape 12"/>
            <p:cNvSpPr/>
            <p:nvPr/>
          </p:nvSpPr>
          <p:spPr>
            <a:xfrm>
              <a:off x="6867525" y="1778000"/>
              <a:ext cx="2514600" cy="4292600"/>
            </a:xfrm>
            <a:prstGeom prst="roundRect">
              <a:avLst>
                <a:gd name="adj" fmla="val 10101"/>
              </a:avLst>
            </a:prstGeom>
            <a:solidFill>
              <a:srgbClr val="000000">
                <a:alpha val="0"/>
              </a:srgbClr>
            </a:solidFill>
            <a:ln w="25400">
              <a:solidFill>
                <a:srgbClr val="000000">
                  <a:alpha val="0"/>
                </a:srgbClr>
              </a:solidFill>
            </a:ln>
          </p:spPr>
        </p:sp>
        <p:sp>
          <p:nvSpPr>
            <p:cNvPr id="13" name="TextBox 13"/>
            <p:cNvSpPr txBox="1"/>
            <p:nvPr/>
          </p:nvSpPr>
          <p:spPr>
            <a:xfrm>
              <a:off x="1203325" y="1955800"/>
              <a:ext cx="2159000" cy="482600"/>
            </a:xfrm>
            <a:prstGeom prst="rect">
              <a:avLst/>
            </a:prstGeom>
            <a:solidFill>
              <a:srgbClr val="000000">
                <a:alpha val="0"/>
              </a:srgbClr>
            </a:solidFill>
          </p:spPr>
          <p:txBody>
            <a:bodyPr lIns="0" tIns="0" rIns="0" bIns="0" rtlCol="0" anchor="ctr"/>
            <a:lstStyle/>
            <a:p>
              <a:pPr>
                <a:defRPr/>
              </a:pPr>
              <a:r>
                <a:rPr lang="en-US" sz="3200" b="1">
                  <a:solidFill>
                    <a:srgbClr val="000000"/>
                  </a:solidFill>
                  <a:latin typeface="苹方-简"/>
                </a:rPr>
                <a:t>01</a:t>
              </a:r>
              <a:endParaRPr lang="en-US" sz="1100"/>
            </a:p>
          </p:txBody>
        </p:sp>
        <p:sp>
          <p:nvSpPr>
            <p:cNvPr id="14" name="TextBox 14"/>
            <p:cNvSpPr txBox="1"/>
            <p:nvPr/>
          </p:nvSpPr>
          <p:spPr>
            <a:xfrm>
              <a:off x="4124325" y="1955800"/>
              <a:ext cx="2159000" cy="482600"/>
            </a:xfrm>
            <a:prstGeom prst="rect">
              <a:avLst/>
            </a:prstGeom>
            <a:solidFill>
              <a:srgbClr val="000000">
                <a:alpha val="0"/>
              </a:srgbClr>
            </a:solidFill>
          </p:spPr>
          <p:txBody>
            <a:bodyPr lIns="0" tIns="0" rIns="0" bIns="0" rtlCol="0" anchor="ctr"/>
            <a:lstStyle/>
            <a:p>
              <a:pPr>
                <a:defRPr/>
              </a:pPr>
              <a:r>
                <a:rPr lang="en-US" sz="3200" b="1">
                  <a:solidFill>
                    <a:srgbClr val="000000"/>
                  </a:solidFill>
                  <a:latin typeface="苹方-简"/>
                </a:rPr>
                <a:t>02</a:t>
              </a:r>
              <a:endParaRPr lang="en-US" sz="1100"/>
            </a:p>
          </p:txBody>
        </p:sp>
        <p:sp>
          <p:nvSpPr>
            <p:cNvPr id="15" name="TextBox 15"/>
            <p:cNvSpPr txBox="1"/>
            <p:nvPr/>
          </p:nvSpPr>
          <p:spPr>
            <a:xfrm>
              <a:off x="7045325" y="1955800"/>
              <a:ext cx="2159000" cy="482600"/>
            </a:xfrm>
            <a:prstGeom prst="rect">
              <a:avLst/>
            </a:prstGeom>
            <a:solidFill>
              <a:srgbClr val="000000">
                <a:alpha val="0"/>
              </a:srgbClr>
            </a:solidFill>
          </p:spPr>
          <p:txBody>
            <a:bodyPr lIns="0" tIns="0" rIns="0" bIns="0" rtlCol="0" anchor="ctr"/>
            <a:lstStyle/>
            <a:p>
              <a:pPr>
                <a:defRPr/>
              </a:pPr>
              <a:r>
                <a:rPr lang="en-US" sz="3200" b="1">
                  <a:solidFill>
                    <a:srgbClr val="000000"/>
                  </a:solidFill>
                  <a:latin typeface="苹方-简"/>
                </a:rPr>
                <a:t>03</a:t>
              </a:r>
              <a:endParaRPr lang="en-US" sz="1100"/>
            </a:p>
          </p:txBody>
        </p:sp>
        <p:sp>
          <p:nvSpPr>
            <p:cNvPr id="17" name="TextBox 17"/>
            <p:cNvSpPr txBox="1"/>
            <p:nvPr/>
          </p:nvSpPr>
          <p:spPr>
            <a:xfrm>
              <a:off x="1203325" y="3149600"/>
              <a:ext cx="2159000" cy="482600"/>
            </a:xfrm>
            <a:prstGeom prst="rect">
              <a:avLst/>
            </a:prstGeom>
            <a:solidFill>
              <a:srgbClr val="000000">
                <a:alpha val="0"/>
              </a:srgbClr>
            </a:solidFill>
          </p:spPr>
          <p:txBody>
            <a:bodyPr lIns="0" tIns="0" rIns="0" bIns="0" rtlCol="0" anchor="ctr"/>
            <a:lstStyle/>
            <a:p>
              <a:pPr>
                <a:defRPr/>
              </a:pPr>
              <a:r>
                <a:rPr lang="en-US" sz="1600" b="1" dirty="0">
                  <a:solidFill>
                    <a:srgbClr val="000000"/>
                  </a:solidFill>
                  <a:latin typeface="苹方-简"/>
                </a:rPr>
                <a:t>Influence of Self-Efficacy</a:t>
              </a:r>
              <a:endParaRPr lang="en-US" sz="1100" dirty="0"/>
            </a:p>
          </p:txBody>
        </p:sp>
        <p:sp>
          <p:nvSpPr>
            <p:cNvPr id="18" name="TextBox 18"/>
            <p:cNvSpPr txBox="1"/>
            <p:nvPr/>
          </p:nvSpPr>
          <p:spPr>
            <a:xfrm>
              <a:off x="4124325" y="3149600"/>
              <a:ext cx="2159000" cy="482600"/>
            </a:xfrm>
            <a:prstGeom prst="rect">
              <a:avLst/>
            </a:prstGeom>
            <a:solidFill>
              <a:srgbClr val="000000">
                <a:alpha val="0"/>
              </a:srgbClr>
            </a:solidFill>
          </p:spPr>
          <p:txBody>
            <a:bodyPr lIns="0" tIns="0" rIns="0" bIns="0" rtlCol="0" anchor="ctr"/>
            <a:lstStyle/>
            <a:p>
              <a:pPr>
                <a:defRPr/>
              </a:pPr>
              <a:r>
                <a:rPr lang="en-US" sz="1600" b="1">
                  <a:solidFill>
                    <a:srgbClr val="000000"/>
                  </a:solidFill>
                  <a:latin typeface="苹方-简"/>
                </a:rPr>
                <a:t>Role of Facilitating Conditions</a:t>
              </a:r>
              <a:endParaRPr lang="en-US" sz="1100"/>
            </a:p>
          </p:txBody>
        </p:sp>
        <p:sp>
          <p:nvSpPr>
            <p:cNvPr id="19" name="TextBox 19"/>
            <p:cNvSpPr txBox="1"/>
            <p:nvPr/>
          </p:nvSpPr>
          <p:spPr>
            <a:xfrm>
              <a:off x="7045325" y="3149600"/>
              <a:ext cx="2159000" cy="241300"/>
            </a:xfrm>
            <a:prstGeom prst="rect">
              <a:avLst/>
            </a:prstGeom>
            <a:solidFill>
              <a:srgbClr val="000000">
                <a:alpha val="0"/>
              </a:srgbClr>
            </a:solidFill>
          </p:spPr>
          <p:txBody>
            <a:bodyPr lIns="0" tIns="0" rIns="0" bIns="0" rtlCol="0" anchor="ctr"/>
            <a:lstStyle/>
            <a:p>
              <a:pPr>
                <a:defRPr/>
              </a:pPr>
              <a:r>
                <a:rPr lang="en-US" sz="1600" b="1">
                  <a:solidFill>
                    <a:srgbClr val="000000"/>
                  </a:solidFill>
                  <a:latin typeface="苹方-简"/>
                </a:rPr>
                <a:t>Integration of Findings</a:t>
              </a:r>
              <a:endParaRPr lang="en-US" sz="1100"/>
            </a:p>
          </p:txBody>
        </p:sp>
        <p:sp>
          <p:nvSpPr>
            <p:cNvPr id="20" name="TextBox 20"/>
            <p:cNvSpPr txBox="1"/>
            <p:nvPr/>
          </p:nvSpPr>
          <p:spPr>
            <a:xfrm>
              <a:off x="1203325" y="3848100"/>
              <a:ext cx="2159000" cy="1828800"/>
            </a:xfrm>
            <a:prstGeom prst="rect">
              <a:avLst/>
            </a:prstGeom>
            <a:solidFill>
              <a:srgbClr val="000000">
                <a:alpha val="0"/>
              </a:srgbClr>
            </a:solidFill>
          </p:spPr>
          <p:txBody>
            <a:bodyPr lIns="0" tIns="0" rIns="0" bIns="0" rtlCol="0" anchor="ctr"/>
            <a:lstStyle/>
            <a:p>
              <a:pPr>
                <a:defRPr/>
              </a:pPr>
              <a:r>
                <a:rPr lang="en-US" sz="1200">
                  <a:solidFill>
                    <a:srgbClr val="000000"/>
                  </a:solidFill>
                  <a:latin typeface="苹方-简"/>
                </a:rPr>
                <a:t>Prior research has established a strong correlation between self-efficacy and individuals' intentions to engage in charitable activities, suggesting that higher self-efficacy can lead to increased motivation among young intellectuals to become Muzakki.</a:t>
              </a:r>
              <a:endParaRPr lang="en-US" sz="1100"/>
            </a:p>
          </p:txBody>
        </p:sp>
        <p:sp>
          <p:nvSpPr>
            <p:cNvPr id="21" name="TextBox 21"/>
            <p:cNvSpPr txBox="1"/>
            <p:nvPr/>
          </p:nvSpPr>
          <p:spPr>
            <a:xfrm>
              <a:off x="4124325" y="3848100"/>
              <a:ext cx="2159000" cy="2057400"/>
            </a:xfrm>
            <a:prstGeom prst="rect">
              <a:avLst/>
            </a:prstGeom>
            <a:solidFill>
              <a:srgbClr val="000000">
                <a:alpha val="0"/>
              </a:srgbClr>
            </a:solidFill>
          </p:spPr>
          <p:txBody>
            <a:bodyPr lIns="0" tIns="0" rIns="0" bIns="0" rtlCol="0" anchor="ctr"/>
            <a:lstStyle/>
            <a:p>
              <a:pPr>
                <a:defRPr/>
              </a:pPr>
              <a:r>
                <a:rPr lang="en-US" sz="1200">
                  <a:solidFill>
                    <a:srgbClr val="000000"/>
                  </a:solidFill>
                  <a:latin typeface="苹方-简"/>
                </a:rPr>
                <a:t>Studies have highlighted the importance of facilitating conditions, such as social support and access to resources, in shaping the intentions of young individuals, indicating that these external factors significantly enhance their likelihood of participating in charitable actions.</a:t>
              </a:r>
              <a:endParaRPr lang="en-US" sz="1100"/>
            </a:p>
          </p:txBody>
        </p:sp>
        <p:sp>
          <p:nvSpPr>
            <p:cNvPr id="22" name="TextBox 22"/>
            <p:cNvSpPr txBox="1"/>
            <p:nvPr/>
          </p:nvSpPr>
          <p:spPr>
            <a:xfrm>
              <a:off x="7045325" y="3606800"/>
              <a:ext cx="2159000" cy="2057400"/>
            </a:xfrm>
            <a:prstGeom prst="rect">
              <a:avLst/>
            </a:prstGeom>
            <a:solidFill>
              <a:srgbClr val="000000">
                <a:alpha val="0"/>
              </a:srgbClr>
            </a:solidFill>
          </p:spPr>
          <p:txBody>
            <a:bodyPr lIns="0" tIns="0" rIns="0" bIns="0" rtlCol="0" anchor="ctr"/>
            <a:lstStyle/>
            <a:p>
              <a:pPr>
                <a:defRPr/>
              </a:pPr>
              <a:r>
                <a:rPr lang="en-US" sz="1200">
                  <a:solidFill>
                    <a:srgbClr val="000000"/>
                  </a:solidFill>
                  <a:latin typeface="苹方-简"/>
                </a:rPr>
                <a:t>Past studies collectively emphasize the need for a holistic approach that combines both self-efficacy and facilitating conditions, providing a comprehensive understanding of how these elements interact to influence young intellectuals' intentions towards becoming future Muzakki.</a:t>
              </a:r>
              <a:endParaRPr lang="en-US" sz="1100"/>
            </a:p>
          </p:txBody>
        </p:sp>
      </p:gr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525" y="4727576"/>
            <a:ext cx="1127124" cy="1127124"/>
          </a:xfrm>
          <a:prstGeom prst="rect">
            <a:avLst/>
          </a:prstGeom>
        </p:spPr>
      </p:pic>
    </p:spTree>
    <p:extLst>
      <p:ext uri="{BB962C8B-B14F-4D97-AF65-F5344CB8AC3E}">
        <p14:creationId xmlns:p14="http://schemas.microsoft.com/office/powerpoint/2010/main" val="2307219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407649" cy="585470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225" y="1549400"/>
            <a:ext cx="2730500" cy="2184400"/>
          </a:xfrm>
          <a:prstGeom prst="roundRect">
            <a:avLst>
              <a:gd name="adj" fmla="val 6000"/>
            </a:avLst>
          </a:prstGeom>
        </p:spPr>
      </p:pic>
      <p:sp>
        <p:nvSpPr>
          <p:cNvPr id="5" name="AutoShape 5"/>
          <p:cNvSpPr/>
          <p:nvPr/>
        </p:nvSpPr>
        <p:spPr>
          <a:xfrm>
            <a:off x="5470525" y="2120900"/>
            <a:ext cx="3810000" cy="2349500"/>
          </a:xfrm>
          <a:prstGeom prst="rect">
            <a:avLst/>
          </a:prstGeom>
          <a:solidFill>
            <a:srgbClr val="000000">
              <a:alpha val="0"/>
            </a:srgbClr>
          </a:solidFill>
        </p:spPr>
      </p:sp>
      <p:sp>
        <p:nvSpPr>
          <p:cNvPr id="7" name="AutoShape 7"/>
          <p:cNvSpPr/>
          <p:nvPr/>
        </p:nvSpPr>
        <p:spPr>
          <a:xfrm>
            <a:off x="5470525" y="2095500"/>
            <a:ext cx="635000" cy="25400"/>
          </a:xfrm>
          <a:prstGeom prst="rect">
            <a:avLst/>
          </a:prstGeom>
          <a:solidFill>
            <a:srgbClr val="388315"/>
          </a:solidFill>
        </p:spPr>
      </p:sp>
      <p:sp>
        <p:nvSpPr>
          <p:cNvPr id="8" name="TextBox 8"/>
          <p:cNvSpPr txBox="1"/>
          <p:nvPr/>
        </p:nvSpPr>
        <p:spPr>
          <a:xfrm>
            <a:off x="5470525" y="1016000"/>
            <a:ext cx="3810000" cy="850900"/>
          </a:xfrm>
          <a:prstGeom prst="rect">
            <a:avLst/>
          </a:prstGeom>
          <a:solidFill>
            <a:srgbClr val="000000">
              <a:alpha val="0"/>
            </a:srgbClr>
          </a:solidFill>
        </p:spPr>
        <p:txBody>
          <a:bodyPr lIns="0" tIns="0" rIns="0" bIns="0" rtlCol="0" anchor="ctr"/>
          <a:lstStyle/>
          <a:p>
            <a:pPr>
              <a:defRPr/>
            </a:pPr>
            <a:r>
              <a:rPr lang="en-US" sz="2800" b="1" dirty="0">
                <a:solidFill>
                  <a:srgbClr val="388315"/>
                </a:solidFill>
                <a:latin typeface="苹方-简"/>
              </a:rPr>
              <a:t>Research Methodology Overview</a:t>
            </a:r>
            <a:endParaRPr lang="en-US" sz="1100" dirty="0"/>
          </a:p>
        </p:txBody>
      </p:sp>
      <p:sp>
        <p:nvSpPr>
          <p:cNvPr id="9" name="TextBox 9"/>
          <p:cNvSpPr txBox="1"/>
          <p:nvPr/>
        </p:nvSpPr>
        <p:spPr>
          <a:xfrm>
            <a:off x="5470525" y="2374900"/>
            <a:ext cx="3810000" cy="266700"/>
          </a:xfrm>
          <a:prstGeom prst="rect">
            <a:avLst/>
          </a:prstGeom>
          <a:solidFill>
            <a:srgbClr val="000000">
              <a:alpha val="0"/>
            </a:srgbClr>
          </a:solidFill>
        </p:spPr>
        <p:txBody>
          <a:bodyPr lIns="0" tIns="0" rIns="0" bIns="0" rtlCol="0" anchor="ctr"/>
          <a:lstStyle/>
          <a:p>
            <a:pPr>
              <a:defRPr/>
            </a:pPr>
            <a:r>
              <a:rPr lang="en-US" b="1">
                <a:solidFill>
                  <a:srgbClr val="000000"/>
                </a:solidFill>
                <a:latin typeface="苹方-简"/>
              </a:rPr>
              <a:t>Methodological Approach</a:t>
            </a:r>
            <a:endParaRPr lang="en-US" sz="1100"/>
          </a:p>
        </p:txBody>
      </p:sp>
      <p:sp>
        <p:nvSpPr>
          <p:cNvPr id="10" name="TextBox 10"/>
          <p:cNvSpPr txBox="1"/>
          <p:nvPr/>
        </p:nvSpPr>
        <p:spPr>
          <a:xfrm>
            <a:off x="5470525" y="2711450"/>
            <a:ext cx="3810000" cy="2451100"/>
          </a:xfrm>
          <a:prstGeom prst="rect">
            <a:avLst/>
          </a:prstGeom>
          <a:solidFill>
            <a:srgbClr val="000000">
              <a:alpha val="0"/>
            </a:srgbClr>
          </a:solidFill>
        </p:spPr>
        <p:txBody>
          <a:bodyPr lIns="0" tIns="0" rIns="0" bIns="0" rtlCol="0" anchor="ctr"/>
          <a:lstStyle/>
          <a:p>
            <a:pPr algn="just">
              <a:defRPr/>
            </a:pPr>
            <a:r>
              <a:rPr lang="en-US" sz="1400" dirty="0">
                <a:latin typeface="Times New Roman" panose="02020603050405020304" pitchFamily="18" charset="0"/>
                <a:ea typeface="Calibri" panose="020F0502020204030204" pitchFamily="34" charset="0"/>
              </a:rPr>
              <a:t>This study is a descriptive type of study which dissects the </a:t>
            </a:r>
            <a:r>
              <a:rPr lang="en-US" sz="1400" dirty="0" err="1">
                <a:latin typeface="Times New Roman" panose="02020603050405020304" pitchFamily="18" charset="0"/>
                <a:ea typeface="Calibri" panose="020F0502020204030204" pitchFamily="34" charset="0"/>
              </a:rPr>
              <a:t>behavioural</a:t>
            </a:r>
            <a:r>
              <a:rPr lang="en-US" sz="1400" dirty="0">
                <a:latin typeface="Times New Roman" panose="02020603050405020304" pitchFamily="18" charset="0"/>
                <a:ea typeface="Calibri" panose="020F0502020204030204" pitchFamily="34" charset="0"/>
              </a:rPr>
              <a:t> factors among young intellectuals to become zakat payers in the future. The main focus of the researcher is the self-efficacy, facilitating condition and perceived </a:t>
            </a:r>
            <a:r>
              <a:rPr lang="en-US" sz="1400" dirty="0" err="1">
                <a:latin typeface="Times New Roman" panose="02020603050405020304" pitchFamily="18" charset="0"/>
                <a:ea typeface="Calibri" panose="020F0502020204030204" pitchFamily="34" charset="0"/>
              </a:rPr>
              <a:t>behavioural</a:t>
            </a:r>
            <a:r>
              <a:rPr lang="en-US" sz="1400" dirty="0">
                <a:latin typeface="Times New Roman" panose="02020603050405020304" pitchFamily="18" charset="0"/>
                <a:ea typeface="Calibri" panose="020F0502020204030204" pitchFamily="34" charset="0"/>
              </a:rPr>
              <a:t> control where these factors become one of the reasons for a individual to become a zakat payer in the future. Data </a:t>
            </a:r>
            <a:r>
              <a:rPr lang="en-US" sz="1400" dirty="0" smtClean="0">
                <a:latin typeface="Times New Roman" panose="02020603050405020304" pitchFamily="18" charset="0"/>
                <a:ea typeface="Calibri" panose="020F0502020204030204" pitchFamily="34" charset="0"/>
              </a:rPr>
              <a:t>collection </a:t>
            </a:r>
            <a:r>
              <a:rPr lang="en-US" sz="1400" dirty="0">
                <a:latin typeface="Times New Roman" panose="02020603050405020304" pitchFamily="18" charset="0"/>
                <a:ea typeface="Calibri" panose="020F0502020204030204" pitchFamily="34" charset="0"/>
              </a:rPr>
              <a:t>is done through sources taken from books, journals, articles and zakat collection statistics from official websites of legitimate zakat collecting agencies in Malaysia</a:t>
            </a:r>
            <a:endParaRPr lang="en-US" sz="11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9824" y="4832350"/>
            <a:ext cx="977826" cy="1045418"/>
          </a:xfrm>
          <a:prstGeom prst="rect">
            <a:avLst/>
          </a:prstGeom>
        </p:spPr>
      </p:pic>
    </p:spTree>
    <p:extLst>
      <p:ext uri="{BB962C8B-B14F-4D97-AF65-F5344CB8AC3E}">
        <p14:creationId xmlns:p14="http://schemas.microsoft.com/office/powerpoint/2010/main" val="2755519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1" y="-5367"/>
            <a:ext cx="10407651" cy="5865436"/>
          </a:xfrm>
          <a:prstGeom prst="rect">
            <a:avLst/>
          </a:prstGeom>
        </p:spPr>
      </p:pic>
      <p:sp>
        <p:nvSpPr>
          <p:cNvPr id="3" name="AutoShape 3"/>
          <p:cNvSpPr/>
          <p:nvPr/>
        </p:nvSpPr>
        <p:spPr>
          <a:xfrm>
            <a:off x="-1" y="-5367"/>
            <a:ext cx="10407651" cy="5865436"/>
          </a:xfrm>
          <a:prstGeom prst="rect">
            <a:avLst/>
          </a:prstGeom>
          <a:solidFill>
            <a:srgbClr val="000000">
              <a:alpha val="0"/>
            </a:srgbClr>
          </a:solidFill>
        </p:spPr>
      </p:sp>
      <p:pic>
        <p:nvPicPr>
          <p:cNvPr id="4"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225" y="1479550"/>
            <a:ext cx="2907626" cy="2907626"/>
          </a:xfrm>
          <a:prstGeom prst="roundRect">
            <a:avLst>
              <a:gd name="adj" fmla="val 6000"/>
            </a:avLst>
          </a:prstGeom>
        </p:spPr>
      </p:pic>
      <p:sp>
        <p:nvSpPr>
          <p:cNvPr id="5" name="AutoShape 5"/>
          <p:cNvSpPr/>
          <p:nvPr/>
        </p:nvSpPr>
        <p:spPr>
          <a:xfrm>
            <a:off x="5471017" y="2539293"/>
            <a:ext cx="3816987" cy="2353808"/>
          </a:xfrm>
          <a:prstGeom prst="rect">
            <a:avLst/>
          </a:prstGeom>
          <a:solidFill>
            <a:srgbClr val="000000">
              <a:alpha val="0"/>
            </a:srgbClr>
          </a:solidFill>
        </p:spPr>
      </p:sp>
      <p:sp>
        <p:nvSpPr>
          <p:cNvPr id="7" name="AutoShape 7"/>
          <p:cNvSpPr/>
          <p:nvPr/>
        </p:nvSpPr>
        <p:spPr>
          <a:xfrm>
            <a:off x="5471016" y="2513845"/>
            <a:ext cx="636164" cy="25447"/>
          </a:xfrm>
          <a:prstGeom prst="rect">
            <a:avLst/>
          </a:prstGeom>
          <a:solidFill>
            <a:srgbClr val="FC8952"/>
          </a:solidFill>
        </p:spPr>
      </p:sp>
      <p:sp>
        <p:nvSpPr>
          <p:cNvPr id="8" name="TextBox 8"/>
          <p:cNvSpPr txBox="1"/>
          <p:nvPr/>
        </p:nvSpPr>
        <p:spPr>
          <a:xfrm>
            <a:off x="5471017" y="1012498"/>
            <a:ext cx="3816987" cy="1272329"/>
          </a:xfrm>
          <a:prstGeom prst="rect">
            <a:avLst/>
          </a:prstGeom>
          <a:solidFill>
            <a:srgbClr val="000000">
              <a:alpha val="0"/>
            </a:srgbClr>
          </a:solidFill>
        </p:spPr>
        <p:txBody>
          <a:bodyPr lIns="0" tIns="0" rIns="0" bIns="0" rtlCol="0" anchor="ctr"/>
          <a:lstStyle/>
          <a:p>
            <a:pPr>
              <a:defRPr/>
            </a:pPr>
            <a:r>
              <a:rPr lang="en-US" sz="2807" b="1">
                <a:solidFill>
                  <a:srgbClr val="FC8952"/>
                </a:solidFill>
                <a:latin typeface="苹方-简"/>
              </a:rPr>
              <a:t>Empirical Evidence Supporting the Relationship</a:t>
            </a:r>
            <a:endParaRPr lang="en-US" sz="1103"/>
          </a:p>
        </p:txBody>
      </p:sp>
      <p:sp>
        <p:nvSpPr>
          <p:cNvPr id="9" name="TextBox 9"/>
          <p:cNvSpPr txBox="1"/>
          <p:nvPr/>
        </p:nvSpPr>
        <p:spPr>
          <a:xfrm>
            <a:off x="5471017" y="2793758"/>
            <a:ext cx="3816987" cy="267189"/>
          </a:xfrm>
          <a:prstGeom prst="rect">
            <a:avLst/>
          </a:prstGeom>
          <a:solidFill>
            <a:srgbClr val="000000">
              <a:alpha val="0"/>
            </a:srgbClr>
          </a:solidFill>
        </p:spPr>
        <p:txBody>
          <a:bodyPr lIns="0" tIns="0" rIns="0" bIns="0" rtlCol="0" anchor="ctr"/>
          <a:lstStyle/>
          <a:p>
            <a:pPr>
              <a:defRPr/>
            </a:pPr>
            <a:r>
              <a:rPr lang="en-US" sz="1803" b="1">
                <a:solidFill>
                  <a:srgbClr val="000000"/>
                </a:solidFill>
                <a:latin typeface="苹方-简"/>
              </a:rPr>
              <a:t>Research Findings</a:t>
            </a:r>
            <a:endParaRPr lang="en-US" sz="1103"/>
          </a:p>
        </p:txBody>
      </p:sp>
      <p:sp>
        <p:nvSpPr>
          <p:cNvPr id="10" name="TextBox 10"/>
          <p:cNvSpPr txBox="1"/>
          <p:nvPr/>
        </p:nvSpPr>
        <p:spPr>
          <a:xfrm>
            <a:off x="5471017" y="3200903"/>
            <a:ext cx="3816987" cy="1704921"/>
          </a:xfrm>
          <a:prstGeom prst="rect">
            <a:avLst/>
          </a:prstGeom>
          <a:solidFill>
            <a:srgbClr val="000000">
              <a:alpha val="0"/>
            </a:srgbClr>
          </a:solidFill>
        </p:spPr>
        <p:txBody>
          <a:bodyPr lIns="0" tIns="0" rIns="0" bIns="0" rtlCol="0" anchor="ctr"/>
          <a:lstStyle/>
          <a:p>
            <a:pPr>
              <a:defRPr/>
            </a:pPr>
            <a:r>
              <a:rPr lang="en-US" sz="1403">
                <a:solidFill>
                  <a:srgbClr val="000000"/>
                </a:solidFill>
                <a:latin typeface="苹方-简"/>
              </a:rPr>
              <a:t>Numerous studies have demonstrated a positive correlation between self-efficacy and the intentions of young intellectuals to engage in charitable activities, indicating that higher levels of self-efficacy significantly enhance their motivation to become future Muzakki, as evidenced by increased participation rates in community service and philanthropic initiatives.</a:t>
            </a:r>
            <a:endParaRPr lang="en-US" sz="1103"/>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4825" y="4909724"/>
            <a:ext cx="1012825" cy="10128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1031</Words>
  <Application>Microsoft Office PowerPoint</Application>
  <PresentationFormat>Custom</PresentationFormat>
  <Paragraphs>67</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苹方-简</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Farhan Rasid</cp:lastModifiedBy>
  <cp:revision>20</cp:revision>
  <dcterms:created xsi:type="dcterms:W3CDTF">2006-08-16T00:00:00Z</dcterms:created>
  <dcterms:modified xsi:type="dcterms:W3CDTF">2024-10-07T04:55:39Z</dcterms:modified>
</cp:coreProperties>
</file>