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handoutMasterIdLst>
    <p:handoutMasterId r:id="rId20"/>
  </p:handoutMasterIdLst>
  <p:sldIdLst>
    <p:sldId id="299" r:id="rId3"/>
    <p:sldId id="303" r:id="rId4"/>
    <p:sldId id="305" r:id="rId5"/>
    <p:sldId id="311" r:id="rId6"/>
    <p:sldId id="306" r:id="rId7"/>
    <p:sldId id="312" r:id="rId8"/>
    <p:sldId id="307" r:id="rId9"/>
    <p:sldId id="297" r:id="rId10"/>
    <p:sldId id="308" r:id="rId11"/>
    <p:sldId id="321" r:id="rId12"/>
    <p:sldId id="315" r:id="rId13"/>
    <p:sldId id="322" r:id="rId14"/>
    <p:sldId id="324" r:id="rId15"/>
    <p:sldId id="326" r:id="rId16"/>
    <p:sldId id="327" r:id="rId17"/>
    <p:sldId id="328" r:id="rId18"/>
  </p:sldIdLst>
  <p:sldSz cx="9144000" cy="6858000" type="screen4x3"/>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4" userDrawn="1">
          <p15:clr>
            <a:srgbClr val="A4A3A4"/>
          </p15:clr>
        </p15:guide>
        <p15:guide id="2" pos="28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9089"/>
    <a:srgbClr val="4F80BD"/>
    <a:srgbClr val="102E4F"/>
    <a:srgbClr val="829BA7"/>
    <a:srgbClr val="E2E3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094"/>
        <p:guide pos="282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gs" Target="tags/tag53.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slideLayout" Target="../slideLayouts/slideLayout2.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image" Target="../media/image5.jpeg"/><Relationship Id="rId2" Type="http://schemas.openxmlformats.org/officeDocument/2006/relationships/tags" Target="../tags/tag10.xml"/><Relationship Id="rId12" Type="http://schemas.openxmlformats.org/officeDocument/2006/relationships/slideLayout" Target="../slideLayouts/slideLayout2.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2" Type="http://schemas.openxmlformats.org/officeDocument/2006/relationships/slideLayout" Target="../slideLayouts/slideLayout2.xml"/><Relationship Id="rId31" Type="http://schemas.openxmlformats.org/officeDocument/2006/relationships/tags" Target="../tags/tag48.xml"/><Relationship Id="rId30" Type="http://schemas.openxmlformats.org/officeDocument/2006/relationships/tags" Target="../tags/tag47.xml"/><Relationship Id="rId3" Type="http://schemas.openxmlformats.org/officeDocument/2006/relationships/tags" Target="../tags/tag20.xml"/><Relationship Id="rId29" Type="http://schemas.openxmlformats.org/officeDocument/2006/relationships/tags" Target="../tags/tag46.xml"/><Relationship Id="rId28" Type="http://schemas.openxmlformats.org/officeDocument/2006/relationships/tags" Target="../tags/tag45.xml"/><Relationship Id="rId27" Type="http://schemas.openxmlformats.org/officeDocument/2006/relationships/tags" Target="../tags/tag44.xml"/><Relationship Id="rId26" Type="http://schemas.openxmlformats.org/officeDocument/2006/relationships/tags" Target="../tags/tag43.xml"/><Relationship Id="rId25" Type="http://schemas.openxmlformats.org/officeDocument/2006/relationships/tags" Target="../tags/tag42.xml"/><Relationship Id="rId24" Type="http://schemas.openxmlformats.org/officeDocument/2006/relationships/tags" Target="../tags/tag41.xml"/><Relationship Id="rId23" Type="http://schemas.openxmlformats.org/officeDocument/2006/relationships/tags" Target="../tags/tag40.xml"/><Relationship Id="rId22" Type="http://schemas.openxmlformats.org/officeDocument/2006/relationships/tags" Target="../tags/tag39.xml"/><Relationship Id="rId21" Type="http://schemas.openxmlformats.org/officeDocument/2006/relationships/tags" Target="../tags/tag38.xml"/><Relationship Id="rId20" Type="http://schemas.openxmlformats.org/officeDocument/2006/relationships/tags" Target="../tags/tag37.xml"/><Relationship Id="rId2" Type="http://schemas.openxmlformats.org/officeDocument/2006/relationships/tags" Target="../tags/tag19.xml"/><Relationship Id="rId19" Type="http://schemas.openxmlformats.org/officeDocument/2006/relationships/tags" Target="../tags/tag36.xml"/><Relationship Id="rId18" Type="http://schemas.openxmlformats.org/officeDocument/2006/relationships/tags" Target="../tags/tag35.xml"/><Relationship Id="rId17" Type="http://schemas.openxmlformats.org/officeDocument/2006/relationships/tags" Target="../tags/tag34.xml"/><Relationship Id="rId16" Type="http://schemas.openxmlformats.org/officeDocument/2006/relationships/tags" Target="../tags/tag33.xml"/><Relationship Id="rId15" Type="http://schemas.openxmlformats.org/officeDocument/2006/relationships/tags" Target="../tags/tag32.xml"/><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2" name="文本框 11"/>
          <p:cNvSpPr txBox="1"/>
          <p:nvPr/>
        </p:nvSpPr>
        <p:spPr>
          <a:xfrm>
            <a:off x="2926080" y="6237605"/>
            <a:ext cx="3613785" cy="368300"/>
          </a:xfrm>
          <a:prstGeom prst="rect">
            <a:avLst/>
          </a:prstGeom>
          <a:noFill/>
        </p:spPr>
        <p:txBody>
          <a:bodyPr wrap="square" rtlCol="0">
            <a:spAutoFit/>
          </a:bodyPr>
          <a:p>
            <a:r>
              <a:rPr lang="en-US" altLang="zh-CN">
                <a:solidFill>
                  <a:schemeClr val="bg1">
                    <a:lumMod val="95000"/>
                  </a:schemeClr>
                </a:solidFill>
                <a:latin typeface="Tahoma" panose="020B0604030504040204" pitchFamily="34" charset="0"/>
                <a:cs typeface="Tahoma" panose="020B0604030504040204" pitchFamily="34" charset="0"/>
              </a:rPr>
              <a:t>Date: 12 September 2024</a:t>
            </a:r>
            <a:endParaRPr lang="en-US" altLang="zh-CN">
              <a:solidFill>
                <a:schemeClr val="bg1">
                  <a:lumMod val="95000"/>
                </a:schemeClr>
              </a:solidFill>
              <a:latin typeface="Tahoma" panose="020B0604030504040204" pitchFamily="34" charset="0"/>
              <a:cs typeface="Tahoma" panose="020B0604030504040204" pitchFamily="34" charset="0"/>
            </a:endParaRPr>
          </a:p>
        </p:txBody>
      </p:sp>
      <p:sp>
        <p:nvSpPr>
          <p:cNvPr id="4" name="文本框 3"/>
          <p:cNvSpPr txBox="1"/>
          <p:nvPr/>
        </p:nvSpPr>
        <p:spPr>
          <a:xfrm>
            <a:off x="0" y="0"/>
            <a:ext cx="9143365" cy="2103120"/>
          </a:xfrm>
          <a:prstGeom prst="rect">
            <a:avLst/>
          </a:prstGeom>
          <a:solidFill>
            <a:schemeClr val="bg1"/>
          </a:solidFill>
        </p:spPr>
        <p:txBody>
          <a:bodyPr wrap="square" rtlCol="0">
            <a:noAutofit/>
          </a:bodyPr>
          <a:p>
            <a:endParaRPr lang="zh-CN" altLang="en-US"/>
          </a:p>
        </p:txBody>
      </p:sp>
      <p:pic>
        <p:nvPicPr>
          <p:cNvPr id="6" name="Picture 5" descr="A colorful text on a black background&#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 y="8255"/>
            <a:ext cx="9144635" cy="2094865"/>
          </a:xfrm>
          <a:prstGeom prst="rect">
            <a:avLst/>
          </a:prstGeom>
        </p:spPr>
      </p:pic>
      <p:sp>
        <p:nvSpPr>
          <p:cNvPr id="5" name="Title 1"/>
          <p:cNvSpPr>
            <a:spLocks noGrp="1"/>
          </p:cNvSpPr>
          <p:nvPr>
            <p:ph type="ctrTitle"/>
          </p:nvPr>
        </p:nvSpPr>
        <p:spPr>
          <a:xfrm>
            <a:off x="324485" y="2464435"/>
            <a:ext cx="8268335" cy="1657985"/>
          </a:xfrm>
        </p:spPr>
        <p:txBody>
          <a:bodyPr>
            <a:noAutofit/>
          </a:bodyPr>
          <a:p>
            <a:pPr algn="ctr">
              <a:lnSpc>
                <a:spcPct val="150000"/>
              </a:lnSpc>
              <a:buClrTx/>
              <a:buSzTx/>
              <a:buFontTx/>
            </a:pPr>
            <a:r>
              <a:rPr sz="2000" b="1">
                <a:solidFill>
                  <a:schemeClr val="bg1"/>
                </a:solidFill>
                <a:latin typeface="Tahoma" panose="020B0604030504040204" pitchFamily="34" charset="0"/>
                <a:cs typeface="Tahoma" panose="020B0604030504040204" pitchFamily="34" charset="0"/>
              </a:rPr>
              <a:t>TITLE:</a:t>
            </a:r>
            <a:r>
              <a:rPr lang="en-US" sz="2000" b="1">
                <a:solidFill>
                  <a:schemeClr val="bg1"/>
                </a:solidFill>
                <a:latin typeface="Tahoma" panose="020B0604030504040204" pitchFamily="34" charset="0"/>
                <a:cs typeface="Tahoma" panose="020B0604030504040204" pitchFamily="34" charset="0"/>
              </a:rPr>
              <a:t> </a:t>
            </a:r>
            <a:r>
              <a:rPr sz="2000" b="1">
                <a:solidFill>
                  <a:schemeClr val="bg1"/>
                </a:solidFill>
                <a:latin typeface="Tahoma" panose="020B0604030504040204" pitchFamily="34" charset="0"/>
                <a:cs typeface="Tahoma" panose="020B0604030504040204" pitchFamily="34" charset="0"/>
              </a:rPr>
              <a:t>THE IMPACT OF FOUR COMPONENT INSTRUCTIONAL DESIGN ONCURRICULUM I</a:t>
            </a:r>
            <a:r>
              <a:rPr lang="en-US" sz="2000" b="1">
                <a:solidFill>
                  <a:schemeClr val="bg1"/>
                </a:solidFill>
                <a:latin typeface="Tahoma" panose="020B0604030504040204" pitchFamily="34" charset="0"/>
                <a:cs typeface="Tahoma" panose="020B0604030504040204" pitchFamily="34" charset="0"/>
              </a:rPr>
              <a:t>M</a:t>
            </a:r>
            <a:r>
              <a:rPr sz="2000" b="1">
                <a:solidFill>
                  <a:schemeClr val="bg1"/>
                </a:solidFill>
                <a:latin typeface="Tahoma" panose="020B0604030504040204" pitchFamily="34" charset="0"/>
                <a:cs typeface="Tahoma" panose="020B0604030504040204" pitchFamily="34" charset="0"/>
              </a:rPr>
              <a:t>PROVEMENT OF DANCE IN HEBEI  VOCATIONAL</a:t>
            </a:r>
            <a:r>
              <a:rPr lang="en-US" sz="2000" b="1">
                <a:solidFill>
                  <a:schemeClr val="bg1"/>
                </a:solidFill>
                <a:latin typeface="Tahoma" panose="020B0604030504040204" pitchFamily="34" charset="0"/>
                <a:cs typeface="Tahoma" panose="020B0604030504040204" pitchFamily="34" charset="0"/>
              </a:rPr>
              <a:t> </a:t>
            </a:r>
            <a:r>
              <a:rPr sz="2000" b="1">
                <a:solidFill>
                  <a:schemeClr val="bg1"/>
                </a:solidFill>
                <a:latin typeface="Tahoma" panose="020B0604030504040204" pitchFamily="34" charset="0"/>
                <a:cs typeface="Tahoma" panose="020B0604030504040204" pitchFamily="34" charset="0"/>
                <a:sym typeface="+mn-ea"/>
              </a:rPr>
              <a:t>ARTS</a:t>
            </a:r>
            <a:r>
              <a:rPr sz="2000" b="1">
                <a:solidFill>
                  <a:schemeClr val="bg1"/>
                </a:solidFill>
                <a:latin typeface="Tahoma" panose="020B0604030504040204" pitchFamily="34" charset="0"/>
                <a:cs typeface="Tahoma" panose="020B0604030504040204" pitchFamily="34" charset="0"/>
              </a:rPr>
              <a:t> COLLEGE, CHINA </a:t>
            </a:r>
            <a:endParaRPr sz="2000" b="1">
              <a:solidFill>
                <a:schemeClr val="bg1"/>
              </a:solidFill>
              <a:latin typeface="Tahoma" panose="020B0604030504040204" pitchFamily="34" charset="0"/>
              <a:cs typeface="Tahoma" panose="020B0604030504040204" pitchFamily="34" charset="0"/>
            </a:endParaRPr>
          </a:p>
        </p:txBody>
      </p:sp>
      <p:sp>
        <p:nvSpPr>
          <p:cNvPr id="2" name="文本框 1"/>
          <p:cNvSpPr txBox="1"/>
          <p:nvPr/>
        </p:nvSpPr>
        <p:spPr>
          <a:xfrm>
            <a:off x="572770" y="4443730"/>
            <a:ext cx="7813675" cy="1349375"/>
          </a:xfrm>
          <a:prstGeom prst="rect">
            <a:avLst/>
          </a:prstGeom>
          <a:noFill/>
        </p:spPr>
        <p:txBody>
          <a:bodyPr wrap="square" rtlCol="0">
            <a:noAutofit/>
          </a:bodyPr>
          <a:p>
            <a:pPr algn="ctr">
              <a:lnSpc>
                <a:spcPct val="180000"/>
              </a:lnSpc>
            </a:pPr>
            <a:r>
              <a:rPr lang="zh-CN" altLang="en-US" sz="1400" b="1">
                <a:solidFill>
                  <a:schemeClr val="bg1">
                    <a:lumMod val="95000"/>
                  </a:schemeClr>
                </a:solidFill>
                <a:latin typeface="Tahoma" panose="020B0604030504040204" pitchFamily="34" charset="0"/>
                <a:cs typeface="Tahoma" panose="020B0604030504040204" pitchFamily="34" charset="0"/>
              </a:rPr>
              <a:t>1 Jin Xuan, 2 Sharip Zainal Bin Sagkif Shek, 3 Low Kok On, 4 Sri Ningsih Sukirman</a:t>
            </a:r>
            <a:endParaRPr lang="zh-CN" altLang="en-US" sz="1400" b="1">
              <a:solidFill>
                <a:schemeClr val="bg1">
                  <a:lumMod val="95000"/>
                </a:schemeClr>
              </a:solidFill>
              <a:latin typeface="Tahoma" panose="020B0604030504040204" pitchFamily="34" charset="0"/>
              <a:cs typeface="Tahoma" panose="020B0604030504040204" pitchFamily="34" charset="0"/>
            </a:endParaRPr>
          </a:p>
          <a:p>
            <a:pPr algn="l">
              <a:lnSpc>
                <a:spcPct val="180000"/>
              </a:lnSpc>
            </a:pPr>
            <a:r>
              <a:rPr lang="en-US" altLang="zh-CN" sz="1400" b="1">
                <a:solidFill>
                  <a:schemeClr val="bg1">
                    <a:lumMod val="95000"/>
                  </a:schemeClr>
                </a:solidFill>
                <a:latin typeface="Tahoma" panose="020B0604030504040204" pitchFamily="34" charset="0"/>
                <a:cs typeface="Tahoma" panose="020B0604030504040204" pitchFamily="34" charset="0"/>
              </a:rPr>
              <a:t>   </a:t>
            </a:r>
            <a:r>
              <a:rPr lang="zh-CN" altLang="en-US" sz="1400" b="1">
                <a:solidFill>
                  <a:schemeClr val="bg1">
                    <a:lumMod val="95000"/>
                  </a:schemeClr>
                </a:solidFill>
                <a:latin typeface="Tahoma" panose="020B0604030504040204" pitchFamily="34" charset="0"/>
                <a:cs typeface="Tahoma" panose="020B0604030504040204" pitchFamily="34" charset="0"/>
              </a:rPr>
              <a:t>1 Hebei Vocationa</a:t>
            </a:r>
            <a:r>
              <a:rPr lang="en-US" altLang="zh-CN" sz="1400" b="1">
                <a:solidFill>
                  <a:schemeClr val="bg1">
                    <a:lumMod val="95000"/>
                  </a:schemeClr>
                </a:solidFill>
                <a:latin typeface="Tahoma" panose="020B0604030504040204" pitchFamily="34" charset="0"/>
                <a:cs typeface="Tahoma" panose="020B0604030504040204" pitchFamily="34" charset="0"/>
              </a:rPr>
              <a:t>l </a:t>
            </a:r>
            <a:r>
              <a:rPr lang="zh-CN" altLang="en-US" sz="1400" b="1">
                <a:solidFill>
                  <a:schemeClr val="bg1">
                    <a:lumMod val="95000"/>
                  </a:schemeClr>
                </a:solidFill>
                <a:latin typeface="Tahoma" panose="020B0604030504040204" pitchFamily="34" charset="0"/>
                <a:cs typeface="Tahoma" panose="020B0604030504040204" pitchFamily="34" charset="0"/>
              </a:rPr>
              <a:t>Art</a:t>
            </a:r>
            <a:r>
              <a:rPr lang="en-US" altLang="zh-CN" sz="1400" b="1">
                <a:solidFill>
                  <a:schemeClr val="bg1">
                    <a:lumMod val="95000"/>
                  </a:schemeClr>
                </a:solidFill>
                <a:latin typeface="Tahoma" panose="020B0604030504040204" pitchFamily="34" charset="0"/>
                <a:cs typeface="Tahoma" panose="020B0604030504040204" pitchFamily="34" charset="0"/>
              </a:rPr>
              <a:t>s</a:t>
            </a:r>
            <a:r>
              <a:rPr lang="zh-CN" altLang="en-US" sz="1400" b="1">
                <a:solidFill>
                  <a:schemeClr val="bg1">
                    <a:lumMod val="95000"/>
                  </a:schemeClr>
                </a:solidFill>
                <a:latin typeface="Tahoma" panose="020B0604030504040204" pitchFamily="34" charset="0"/>
                <a:cs typeface="Tahoma" panose="020B0604030504040204" pitchFamily="34" charset="0"/>
              </a:rPr>
              <a:t> College, China </a:t>
            </a:r>
            <a:endParaRPr lang="zh-CN" altLang="en-US" sz="1400" b="1">
              <a:solidFill>
                <a:schemeClr val="bg1">
                  <a:lumMod val="95000"/>
                </a:schemeClr>
              </a:solidFill>
              <a:latin typeface="Tahoma" panose="020B0604030504040204" pitchFamily="34" charset="0"/>
              <a:cs typeface="Tahoma" panose="020B0604030504040204" pitchFamily="34" charset="0"/>
            </a:endParaRPr>
          </a:p>
          <a:p>
            <a:pPr algn="l">
              <a:lnSpc>
                <a:spcPct val="180000"/>
              </a:lnSpc>
            </a:pPr>
            <a:r>
              <a:rPr lang="en-US" altLang="zh-CN" sz="1400" b="1">
                <a:solidFill>
                  <a:schemeClr val="bg1">
                    <a:lumMod val="95000"/>
                  </a:schemeClr>
                </a:solidFill>
                <a:latin typeface="Tahoma" panose="020B0604030504040204" pitchFamily="34" charset="0"/>
                <a:cs typeface="Tahoma" panose="020B0604030504040204" pitchFamily="34" charset="0"/>
              </a:rPr>
              <a:t>   </a:t>
            </a:r>
            <a:r>
              <a:rPr lang="zh-CN" altLang="en-US" sz="1400" b="1">
                <a:solidFill>
                  <a:schemeClr val="bg1">
                    <a:lumMod val="95000"/>
                  </a:schemeClr>
                </a:solidFill>
                <a:latin typeface="Tahoma" panose="020B0604030504040204" pitchFamily="34" charset="0"/>
                <a:cs typeface="Tahoma" panose="020B0604030504040204" pitchFamily="34" charset="0"/>
              </a:rPr>
              <a:t>2,3,4 The Academy of Arts &amp; Creative Technology, Universiti Malaysia Sabah</a:t>
            </a:r>
            <a:endParaRPr lang="zh-CN" altLang="en-US" sz="1400" b="1">
              <a:solidFill>
                <a:schemeClr val="bg1">
                  <a:lumMod val="95000"/>
                </a:schemeClr>
              </a:solidFill>
              <a:latin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2.3 DATA ANALYSIS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2" name="文本框 1"/>
          <p:cNvSpPr txBox="1"/>
          <p:nvPr/>
        </p:nvSpPr>
        <p:spPr>
          <a:xfrm>
            <a:off x="321310" y="1332230"/>
            <a:ext cx="3176270" cy="275590"/>
          </a:xfrm>
          <a:prstGeom prst="rect">
            <a:avLst/>
          </a:prstGeom>
          <a:noFill/>
        </p:spPr>
        <p:txBody>
          <a:bodyPr wrap="square" rtlCol="0">
            <a:spAutoFit/>
          </a:bodyPr>
          <a:p>
            <a:pPr>
              <a:buNone/>
            </a:pPr>
            <a:r>
              <a:rPr lang="zh-CN" altLang="en-US" sz="1200">
                <a:solidFill>
                  <a:schemeClr val="bg1"/>
                </a:solidFill>
                <a:latin typeface="Tahoma" panose="020B0604030504040204" pitchFamily="34" charset="0"/>
                <a:cs typeface="Tahoma" panose="020B0604030504040204" pitchFamily="34" charset="0"/>
                <a:sym typeface="+mn-ea"/>
              </a:rPr>
              <a:t>Table 1. Data Analysis Framework</a:t>
            </a:r>
            <a:endParaRPr lang="zh-CN" altLang="en-US" sz="1200">
              <a:solidFill>
                <a:schemeClr val="bg1"/>
              </a:solidFill>
              <a:latin typeface="Tahoma" panose="020B0604030504040204" pitchFamily="34" charset="0"/>
              <a:cs typeface="Tahoma" panose="020B0604030504040204" pitchFamily="34" charset="0"/>
              <a:sym typeface="+mn-ea"/>
            </a:endParaRPr>
          </a:p>
        </p:txBody>
      </p:sp>
      <p:graphicFrame>
        <p:nvGraphicFramePr>
          <p:cNvPr id="3" name="表格 2"/>
          <p:cNvGraphicFramePr/>
          <p:nvPr>
            <p:custDataLst>
              <p:tags r:id="rId2"/>
            </p:custDataLst>
          </p:nvPr>
        </p:nvGraphicFramePr>
        <p:xfrm>
          <a:off x="132080" y="1769745"/>
          <a:ext cx="8837295" cy="4857115"/>
        </p:xfrm>
        <a:graphic>
          <a:graphicData uri="http://schemas.openxmlformats.org/drawingml/2006/table">
            <a:tbl>
              <a:tblPr firstRow="1" bandRow="1">
                <a:tableStyleId>{5C22544A-7EE6-4342-B048-85BDC9FD1C3A}</a:tableStyleId>
              </a:tblPr>
              <a:tblGrid>
                <a:gridCol w="2945765"/>
                <a:gridCol w="2945765"/>
                <a:gridCol w="2945765"/>
              </a:tblGrid>
              <a:tr h="640080">
                <a:tc>
                  <a:txBody>
                    <a:bodyPr/>
                    <a:p>
                      <a:pPr algn="ctr">
                        <a:buClrTx/>
                        <a:buSzTx/>
                        <a:buFontTx/>
                        <a:buNone/>
                      </a:pPr>
                      <a:r>
                        <a:rPr lang="zh-CN" altLang="en-US" sz="1800">
                          <a:sym typeface="+mn-ea"/>
                        </a:rPr>
                        <a:t>Course</a:t>
                      </a:r>
                      <a:r>
                        <a:rPr lang="en-US" altLang="zh-CN" sz="1800">
                          <a:sym typeface="+mn-ea"/>
                        </a:rPr>
                        <a:t> </a:t>
                      </a:r>
                      <a:r>
                        <a:rPr lang="zh-CN" altLang="en-US" sz="1800">
                          <a:sym typeface="+mn-ea"/>
                        </a:rPr>
                        <a:t>Development Steps</a:t>
                      </a:r>
                      <a:endParaRPr lang="zh-CN" altLang="en-US" sz="1800"/>
                    </a:p>
                    <a:p>
                      <a:pPr algn="ctr">
                        <a:buClrTx/>
                        <a:buSzTx/>
                        <a:buFontTx/>
                        <a:buNone/>
                      </a:pPr>
                      <a:endParaRPr lang="zh-CN" altLang="en-US"/>
                    </a:p>
                  </a:txBody>
                  <a:tcPr/>
                </a:tc>
                <a:tc>
                  <a:txBody>
                    <a:bodyPr/>
                    <a:p>
                      <a:pPr algn="ctr">
                        <a:buClrTx/>
                        <a:buSzTx/>
                        <a:buFontTx/>
                        <a:buNone/>
                      </a:pPr>
                      <a:r>
                        <a:rPr lang="zh-CN" altLang="en-US">
                          <a:sym typeface="+mn-ea"/>
                        </a:rPr>
                        <a:t>Data Analysis Conditions</a:t>
                      </a:r>
                      <a:endParaRPr lang="zh-CN" altLang="en-US"/>
                    </a:p>
                  </a:txBody>
                  <a:tcPr/>
                </a:tc>
                <a:tc>
                  <a:txBody>
                    <a:bodyPr/>
                    <a:p>
                      <a:pPr algn="ctr">
                        <a:buClrTx/>
                        <a:buSzTx/>
                        <a:buFontTx/>
                        <a:buNone/>
                      </a:pPr>
                      <a:r>
                        <a:rPr lang="zh-CN" altLang="en-US">
                          <a:sym typeface="+mn-ea"/>
                        </a:rPr>
                        <a:t>Key Points of Data Collection</a:t>
                      </a:r>
                      <a:endParaRPr lang="zh-CN" altLang="en-US" sz="1800">
                        <a:sym typeface="+mn-ea"/>
                      </a:endParaRPr>
                    </a:p>
                    <a:p>
                      <a:pPr algn="ctr">
                        <a:buClrTx/>
                        <a:buSzTx/>
                        <a:buFontTx/>
                        <a:buNone/>
                      </a:pPr>
                      <a:endParaRPr lang="zh-CN" altLang="en-US"/>
                    </a:p>
                  </a:txBody>
                  <a:tcPr/>
                </a:tc>
              </a:tr>
              <a:tr h="2286000">
                <a:tc>
                  <a:txBody>
                    <a:bodyPr/>
                    <a:p>
                      <a:pPr>
                        <a:buNone/>
                      </a:pPr>
                      <a:r>
                        <a:rPr lang="zh-CN" altLang="en-US"/>
                        <a:t>Identify Real-World Tasks</a:t>
                      </a:r>
                      <a:endParaRPr lang="zh-CN" altLang="en-US"/>
                    </a:p>
                  </a:txBody>
                  <a:tcPr/>
                </a:tc>
                <a:tc>
                  <a:txBody>
                    <a:bodyPr/>
                    <a:p>
                      <a:pPr>
                        <a:buNone/>
                      </a:pPr>
                      <a:r>
                        <a:rPr lang="zh-CN" altLang="en-US"/>
                        <a:t>Clarify which real-world tasks the course corresponds to. Describe the application scenarios students will encounter after graduation. Understand the competency boundaries of real-world tasks.</a:t>
                      </a:r>
                      <a:endParaRPr lang="zh-CN" altLang="en-US"/>
                    </a:p>
                  </a:txBody>
                  <a:tcPr/>
                </a:tc>
                <a:tc>
                  <a:txBody>
                    <a:bodyPr/>
                    <a:p>
                      <a:pPr>
                        <a:buNone/>
                      </a:pPr>
                      <a:r>
                        <a:rPr lang="zh-CN" altLang="en-US"/>
                        <a:t>Typical tasks in the dancer’s work. Developmental characteristics of tasks in the dancer’s profession.</a:t>
                      </a:r>
                      <a:endParaRPr lang="zh-CN" altLang="en-US"/>
                    </a:p>
                  </a:txBody>
                  <a:tcPr/>
                </a:tc>
              </a:tr>
              <a:tr h="1463040">
                <a:tc>
                  <a:txBody>
                    <a:bodyPr/>
                    <a:p>
                      <a:pPr>
                        <a:buNone/>
                      </a:pPr>
                      <a:r>
                        <a:rPr lang="zh-CN" altLang="en-US"/>
                        <a:t>Design Learning Task Categories</a:t>
                      </a:r>
                      <a:endParaRPr lang="zh-CN" altLang="en-US"/>
                    </a:p>
                  </a:txBody>
                  <a:tcPr/>
                </a:tc>
                <a:tc>
                  <a:txBody>
                    <a:bodyPr/>
                    <a:p>
                      <a:pPr>
                        <a:buNone/>
                      </a:pPr>
                      <a:r>
                        <a:rPr lang="zh-CN" altLang="en-US"/>
                        <a:t>Rank real-world tasks based on their complexity, explain the reasons for the ranking, and categorize the tasks by difficulty level.</a:t>
                      </a:r>
                      <a:endParaRPr lang="zh-CN" altLang="en-US"/>
                    </a:p>
                  </a:txBody>
                  <a:tcPr/>
                </a:tc>
                <a:tc>
                  <a:txBody>
                    <a:bodyPr/>
                    <a:p>
                      <a:pPr>
                        <a:buNone/>
                      </a:pPr>
                      <a:r>
                        <a:rPr lang="zh-CN" altLang="en-US"/>
                        <a:t>Detailed process by which dancers complete performance tasks.</a:t>
                      </a:r>
                      <a:endParaRPr lang="zh-CN" altLang="en-US"/>
                    </a:p>
                  </a:txBody>
                  <a:tcPr/>
                </a:tc>
              </a:tr>
              <a:tr h="467995">
                <a:tc>
                  <a:txBody>
                    <a:bodyPr/>
                    <a:p>
                      <a:pPr>
                        <a:buNone/>
                      </a:pPr>
                      <a:r>
                        <a:rPr lang="en-US" altLang="zh-CN"/>
                        <a:t>...</a:t>
                      </a:r>
                      <a:endParaRPr lang="en-US" altLang="zh-CN"/>
                    </a:p>
                  </a:txBody>
                  <a:tcPr/>
                </a:tc>
                <a:tc>
                  <a:txBody>
                    <a:bodyPr/>
                    <a:p>
                      <a:pPr>
                        <a:buNone/>
                      </a:pPr>
                      <a:r>
                        <a:rPr lang="en-US" altLang="zh-CN"/>
                        <a:t>...</a:t>
                      </a:r>
                      <a:endParaRPr lang="en-US" altLang="zh-CN"/>
                    </a:p>
                  </a:txBody>
                  <a:tcPr/>
                </a:tc>
                <a:tc>
                  <a:txBody>
                    <a:bodyPr/>
                    <a:p>
                      <a:pPr>
                        <a:buNone/>
                      </a:pPr>
                      <a:r>
                        <a:rPr lang="en-US" altLang="zh-CN"/>
                        <a:t>...</a:t>
                      </a:r>
                      <a:endParaRPr lang="en-US" altLang="zh-CN"/>
                    </a:p>
                  </a:txBody>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2.3 DATA ANALYSIS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2" name="文本框 1"/>
          <p:cNvSpPr txBox="1"/>
          <p:nvPr/>
        </p:nvSpPr>
        <p:spPr>
          <a:xfrm>
            <a:off x="340360" y="2116455"/>
            <a:ext cx="3961765" cy="1913255"/>
          </a:xfrm>
          <a:prstGeom prst="rect">
            <a:avLst/>
          </a:prstGeom>
          <a:solidFill>
            <a:schemeClr val="accent1">
              <a:lumMod val="20000"/>
              <a:lumOff val="8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1600" b="1">
                <a:solidFill>
                  <a:schemeClr val="tx2">
                    <a:lumMod val="75000"/>
                  </a:schemeClr>
                </a:solidFill>
                <a:latin typeface="Tahoma" panose="020B0604030504040204" pitchFamily="34" charset="0"/>
                <a:cs typeface="Tahoma" panose="020B0604030504040204" pitchFamily="34" charset="0"/>
                <a:sym typeface="+mn-ea"/>
              </a:rPr>
              <a:t>The application of the 4C/ID model ensured the CDP course content closely mirrors the real-world tasks and professional competencies required in the dance industry.</a:t>
            </a:r>
            <a:endParaRPr lang="zh-CN" altLang="en-US" sz="1600" b="1">
              <a:solidFill>
                <a:schemeClr val="tx2">
                  <a:lumMod val="75000"/>
                </a:schemeClr>
              </a:solidFill>
              <a:latin typeface="Tahoma" panose="020B0604030504040204" pitchFamily="34" charset="0"/>
              <a:cs typeface="Tahoma" panose="020B0604030504040204" pitchFamily="34" charset="0"/>
              <a:sym typeface="+mn-ea"/>
            </a:endParaRPr>
          </a:p>
        </p:txBody>
      </p:sp>
      <p:sp>
        <p:nvSpPr>
          <p:cNvPr id="7" name="流程图: 终止 6"/>
          <p:cNvSpPr/>
          <p:nvPr/>
        </p:nvSpPr>
        <p:spPr>
          <a:xfrm>
            <a:off x="909955" y="1569720"/>
            <a:ext cx="2231390" cy="579120"/>
          </a:xfrm>
          <a:prstGeom prst="flowChartTerminator">
            <a:avLst/>
          </a:prstGeom>
        </p:spPr>
        <p:style>
          <a:lnRef idx="0">
            <a:srgbClr val="FFFFFF"/>
          </a:lnRef>
          <a:fillRef idx="2">
            <a:schemeClr val="accent1"/>
          </a:fillRef>
          <a:effectRef idx="0">
            <a:srgbClr val="FFFFFF"/>
          </a:effectRef>
          <a:fontRef idx="minor">
            <a:schemeClr val="lt1"/>
          </a:fontRef>
        </p:style>
        <p:txBody>
          <a:bodyPr/>
          <a:p>
            <a:pPr algn="ctr"/>
            <a:r>
              <a:rPr lang="zh-CN" altLang="en-US" sz="1400" b="1">
                <a:solidFill>
                  <a:schemeClr val="tx2">
                    <a:lumMod val="50000"/>
                  </a:schemeClr>
                </a:solidFill>
                <a:latin typeface="Tahoma" panose="020B0604030504040204" pitchFamily="34" charset="0"/>
                <a:cs typeface="Tahoma" panose="020B0604030504040204" pitchFamily="34" charset="0"/>
                <a:sym typeface="+mn-ea"/>
              </a:rPr>
              <a:t>Alignment with Industry Tasks</a:t>
            </a:r>
            <a:endParaRPr lang="zh-CN" altLang="en-US"/>
          </a:p>
        </p:txBody>
      </p:sp>
      <p:sp>
        <p:nvSpPr>
          <p:cNvPr id="8" name="文本框 7"/>
          <p:cNvSpPr txBox="1"/>
          <p:nvPr/>
        </p:nvSpPr>
        <p:spPr>
          <a:xfrm>
            <a:off x="4561840" y="2121535"/>
            <a:ext cx="3961765" cy="1913255"/>
          </a:xfrm>
          <a:prstGeom prst="rect">
            <a:avLst/>
          </a:prstGeom>
          <a:solidFill>
            <a:schemeClr val="accent1">
              <a:lumMod val="20000"/>
              <a:lumOff val="8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1600" b="1">
                <a:solidFill>
                  <a:schemeClr val="tx2">
                    <a:lumMod val="75000"/>
                  </a:schemeClr>
                </a:solidFill>
                <a:latin typeface="Tahoma" panose="020B0604030504040204" pitchFamily="34" charset="0"/>
                <a:cs typeface="Tahoma" panose="020B0604030504040204" pitchFamily="34" charset="0"/>
                <a:sym typeface="+mn-ea"/>
              </a:rPr>
              <a:t>Dance skills were systematically broken down and organized into targeted learning objectives, creating a clear pathway for student skill acquisition.</a:t>
            </a:r>
            <a:endParaRPr lang="zh-CN" altLang="en-US" sz="1600" b="1">
              <a:solidFill>
                <a:schemeClr val="tx2">
                  <a:lumMod val="75000"/>
                </a:schemeClr>
              </a:solidFill>
              <a:latin typeface="Tahoma" panose="020B0604030504040204" pitchFamily="34" charset="0"/>
              <a:cs typeface="Tahoma" panose="020B0604030504040204" pitchFamily="34" charset="0"/>
              <a:sym typeface="+mn-ea"/>
            </a:endParaRPr>
          </a:p>
        </p:txBody>
      </p:sp>
      <p:sp>
        <p:nvSpPr>
          <p:cNvPr id="9" name="流程图: 终止 8"/>
          <p:cNvSpPr/>
          <p:nvPr/>
        </p:nvSpPr>
        <p:spPr>
          <a:xfrm>
            <a:off x="5131435" y="1574800"/>
            <a:ext cx="2231390" cy="579120"/>
          </a:xfrm>
          <a:prstGeom prst="flowChartTerminator">
            <a:avLst/>
          </a:prstGeom>
        </p:spPr>
        <p:style>
          <a:lnRef idx="0">
            <a:srgbClr val="FFFFFF"/>
          </a:lnRef>
          <a:fillRef idx="2">
            <a:schemeClr val="accent1"/>
          </a:fillRef>
          <a:effectRef idx="0">
            <a:srgbClr val="FFFFFF"/>
          </a:effectRef>
          <a:fontRef idx="minor">
            <a:schemeClr val="lt1"/>
          </a:fontRef>
        </p:style>
        <p:txBody>
          <a:bodyPr/>
          <a:p>
            <a:pPr algn="ctr"/>
            <a:r>
              <a:rPr lang="zh-CN" altLang="en-US" sz="1400" b="1">
                <a:solidFill>
                  <a:schemeClr val="tx2">
                    <a:lumMod val="50000"/>
                  </a:schemeClr>
                </a:solidFill>
                <a:latin typeface="Tahoma" panose="020B0604030504040204" pitchFamily="34" charset="0"/>
                <a:cs typeface="Tahoma" panose="020B0604030504040204" pitchFamily="34" charset="0"/>
                <a:sym typeface="+mn-ea"/>
              </a:rPr>
              <a:t>Structured Skill Development</a:t>
            </a:r>
            <a:endParaRPr lang="zh-CN" altLang="en-US" sz="1400" b="1">
              <a:solidFill>
                <a:schemeClr val="tx2">
                  <a:lumMod val="50000"/>
                </a:schemeClr>
              </a:solidFill>
              <a:latin typeface="Tahoma" panose="020B0604030504040204" pitchFamily="34" charset="0"/>
              <a:cs typeface="Tahoma" panose="020B0604030504040204" pitchFamily="34" charset="0"/>
              <a:sym typeface="+mn-ea"/>
            </a:endParaRPr>
          </a:p>
        </p:txBody>
      </p:sp>
      <p:sp>
        <p:nvSpPr>
          <p:cNvPr id="11" name="文本框 10"/>
          <p:cNvSpPr txBox="1"/>
          <p:nvPr/>
        </p:nvSpPr>
        <p:spPr>
          <a:xfrm>
            <a:off x="4566920" y="4717415"/>
            <a:ext cx="3961765" cy="1911985"/>
          </a:xfrm>
          <a:prstGeom prst="rect">
            <a:avLst/>
          </a:prstGeom>
          <a:solidFill>
            <a:schemeClr val="accent1">
              <a:lumMod val="60000"/>
              <a:lumOff val="4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1600" b="1">
                <a:solidFill>
                  <a:schemeClr val="tx2">
                    <a:lumMod val="50000"/>
                  </a:schemeClr>
                </a:solidFill>
                <a:latin typeface="Tahoma" panose="020B0604030504040204" pitchFamily="34" charset="0"/>
                <a:cs typeface="Tahoma" panose="020B0604030504040204" pitchFamily="34" charset="0"/>
                <a:sym typeface="+mn-ea"/>
              </a:rPr>
              <a:t>The resulting curriculum not only meets industry standards but also significantly improves the professional readiness of CDP course students.</a:t>
            </a:r>
            <a:endParaRPr lang="zh-CN" altLang="en-US" sz="1600" b="1">
              <a:solidFill>
                <a:schemeClr val="tx2">
                  <a:lumMod val="50000"/>
                </a:schemeClr>
              </a:solidFill>
              <a:latin typeface="Tahoma" panose="020B0604030504040204" pitchFamily="34" charset="0"/>
              <a:cs typeface="Tahoma" panose="020B0604030504040204" pitchFamily="34" charset="0"/>
              <a:sym typeface="+mn-ea"/>
            </a:endParaRPr>
          </a:p>
        </p:txBody>
      </p:sp>
      <p:sp>
        <p:nvSpPr>
          <p:cNvPr id="12" name="流程图: 终止 11"/>
          <p:cNvSpPr/>
          <p:nvPr/>
        </p:nvSpPr>
        <p:spPr>
          <a:xfrm>
            <a:off x="5136515" y="4170680"/>
            <a:ext cx="2231390" cy="579120"/>
          </a:xfrm>
          <a:prstGeom prst="flowChartTerminator">
            <a:avLst/>
          </a:prstGeom>
        </p:spPr>
        <p:style>
          <a:lnRef idx="1">
            <a:schemeClr val="accent1"/>
          </a:lnRef>
          <a:fillRef idx="3">
            <a:schemeClr val="accent1"/>
          </a:fillRef>
          <a:effectRef idx="2">
            <a:schemeClr val="accent1"/>
          </a:effectRef>
          <a:fontRef idx="minor">
            <a:schemeClr val="lt1"/>
          </a:fontRef>
        </p:style>
        <p:txBody>
          <a:bodyPr/>
          <a:p>
            <a:pPr algn="ctr"/>
            <a:r>
              <a:rPr lang="zh-CN" altLang="en-US" sz="1400" b="1">
                <a:solidFill>
                  <a:schemeClr val="tx2">
                    <a:lumMod val="50000"/>
                  </a:schemeClr>
                </a:solidFill>
                <a:latin typeface="Tahoma" panose="020B0604030504040204" pitchFamily="34" charset="0"/>
                <a:cs typeface="Tahoma" panose="020B0604030504040204" pitchFamily="34" charset="0"/>
                <a:sym typeface="+mn-ea"/>
              </a:rPr>
              <a:t>Enhanced Student Preparedness</a:t>
            </a:r>
            <a:endParaRPr lang="zh-CN" altLang="en-US" sz="1400" b="1">
              <a:solidFill>
                <a:schemeClr val="tx2">
                  <a:lumMod val="50000"/>
                </a:schemeClr>
              </a:solidFill>
              <a:latin typeface="Tahoma" panose="020B0604030504040204" pitchFamily="34" charset="0"/>
              <a:cs typeface="Tahoma" panose="020B0604030504040204" pitchFamily="34" charset="0"/>
              <a:sym typeface="+mn-ea"/>
            </a:endParaRPr>
          </a:p>
        </p:txBody>
      </p:sp>
      <p:sp>
        <p:nvSpPr>
          <p:cNvPr id="13" name="文本框 12"/>
          <p:cNvSpPr txBox="1"/>
          <p:nvPr/>
        </p:nvSpPr>
        <p:spPr>
          <a:xfrm>
            <a:off x="360680" y="4717415"/>
            <a:ext cx="3961765" cy="1913255"/>
          </a:xfrm>
          <a:prstGeom prst="rect">
            <a:avLst/>
          </a:prstGeom>
          <a:solidFill>
            <a:schemeClr val="accent1">
              <a:lumMod val="60000"/>
              <a:lumOff val="4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1600" b="1">
                <a:solidFill>
                  <a:schemeClr val="tx2">
                    <a:lumMod val="50000"/>
                  </a:schemeClr>
                </a:solidFill>
                <a:latin typeface="Tahoma" panose="020B0604030504040204" pitchFamily="34" charset="0"/>
                <a:cs typeface="Tahoma" panose="020B0604030504040204" pitchFamily="34" charset="0"/>
                <a:sym typeface="+mn-ea"/>
              </a:rPr>
              <a:t>Instructional plans, refined and validated through interviews and focus groups, effectively support the development of essential dance competencies.</a:t>
            </a:r>
            <a:endParaRPr lang="zh-CN" altLang="en-US" sz="1600" b="1">
              <a:solidFill>
                <a:schemeClr val="tx2">
                  <a:lumMod val="50000"/>
                </a:schemeClr>
              </a:solidFill>
              <a:latin typeface="Tahoma" panose="020B0604030504040204" pitchFamily="34" charset="0"/>
              <a:cs typeface="Tahoma" panose="020B0604030504040204" pitchFamily="34" charset="0"/>
              <a:sym typeface="+mn-ea"/>
            </a:endParaRPr>
          </a:p>
        </p:txBody>
      </p:sp>
      <p:sp>
        <p:nvSpPr>
          <p:cNvPr id="14" name="流程图: 终止 13"/>
          <p:cNvSpPr/>
          <p:nvPr/>
        </p:nvSpPr>
        <p:spPr>
          <a:xfrm>
            <a:off x="930275" y="4170680"/>
            <a:ext cx="2231390" cy="579120"/>
          </a:xfrm>
          <a:prstGeom prst="flowChartTerminator">
            <a:avLst/>
          </a:prstGeom>
        </p:spPr>
        <p:style>
          <a:lnRef idx="1">
            <a:schemeClr val="accent1"/>
          </a:lnRef>
          <a:fillRef idx="3">
            <a:schemeClr val="accent1"/>
          </a:fillRef>
          <a:effectRef idx="2">
            <a:schemeClr val="accent1"/>
          </a:effectRef>
          <a:fontRef idx="minor">
            <a:schemeClr val="lt1"/>
          </a:fontRef>
        </p:style>
        <p:txBody>
          <a:bodyPr/>
          <a:p>
            <a:pPr algn="ctr"/>
            <a:r>
              <a:rPr lang="zh-CN" altLang="en-US" sz="1400" b="1">
                <a:solidFill>
                  <a:schemeClr val="tx2">
                    <a:lumMod val="50000"/>
                  </a:schemeClr>
                </a:solidFill>
                <a:latin typeface="Tahoma" panose="020B0604030504040204" pitchFamily="34" charset="0"/>
                <a:cs typeface="Tahoma" panose="020B0604030504040204" pitchFamily="34" charset="0"/>
                <a:sym typeface="+mn-ea"/>
              </a:rPr>
              <a:t>Validated Teaching Strategies</a:t>
            </a:r>
            <a:endParaRPr lang="zh-CN" altLang="en-US" sz="1400" b="1">
              <a:solidFill>
                <a:schemeClr val="tx2">
                  <a:lumMod val="50000"/>
                </a:schemeClr>
              </a:solidFill>
              <a:latin typeface="Tahoma" panose="020B0604030504040204" pitchFamily="34" charset="0"/>
              <a:cs typeface="Tahoma" panose="020B0604030504040204" pitchFamily="34" charset="0"/>
              <a:sym typeface="+mn-ea"/>
            </a:endParaRPr>
          </a:p>
        </p:txBody>
      </p:sp>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1+#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1+#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P spid="8" grpId="0" animBg="1"/>
      <p:bldP spid="14" grpId="0" animBg="1"/>
      <p:bldP spid="13" grpId="0" animBg="1"/>
      <p:bldP spid="12"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2080" y="115570"/>
            <a:ext cx="361378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 3 RESULTS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文本框 3"/>
          <p:cNvSpPr txBox="1"/>
          <p:nvPr/>
        </p:nvSpPr>
        <p:spPr>
          <a:xfrm>
            <a:off x="341630" y="2820035"/>
            <a:ext cx="8208010" cy="3257550"/>
          </a:xfrm>
          <a:prstGeom prst="rect">
            <a:avLst/>
          </a:prstGeom>
          <a:solidFill>
            <a:schemeClr val="accent1">
              <a:lumMod val="20000"/>
              <a:lumOff val="8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2000" b="1">
                <a:solidFill>
                  <a:schemeClr val="tx2">
                    <a:lumMod val="75000"/>
                  </a:schemeClr>
                </a:solidFill>
                <a:latin typeface="Tahoma" panose="020B0604030504040204" pitchFamily="34" charset="0"/>
                <a:cs typeface="Tahoma" panose="020B0604030504040204" pitchFamily="34" charset="0"/>
                <a:sym typeface="+mn-ea"/>
              </a:rPr>
              <a:t>By integrating the intuitive and creative aspects of dance with a structured educational framework, the 4C/ID model offers a systematic approach that enhances curriculum coherence. This method facilitates the perfect fusion of traditional practice-based dance education with modern instructional design theories.</a:t>
            </a:r>
            <a:endParaRPr lang="zh-CN" altLang="en-US" sz="2000" b="1">
              <a:solidFill>
                <a:schemeClr val="tx2">
                  <a:lumMod val="75000"/>
                </a:schemeClr>
              </a:solidFill>
              <a:latin typeface="Tahoma" panose="020B0604030504040204" pitchFamily="34" charset="0"/>
              <a:cs typeface="Tahoma" panose="020B0604030504040204" pitchFamily="34" charset="0"/>
              <a:sym typeface="+mn-ea"/>
            </a:endParaRPr>
          </a:p>
        </p:txBody>
      </p:sp>
      <p:sp>
        <p:nvSpPr>
          <p:cNvPr id="6" name="五边形 5"/>
          <p:cNvSpPr/>
          <p:nvPr/>
        </p:nvSpPr>
        <p:spPr>
          <a:xfrm>
            <a:off x="351790" y="2290445"/>
            <a:ext cx="7254875" cy="523240"/>
          </a:xfrm>
          <a:prstGeom prst="homePlate">
            <a:avLst/>
          </a:prstGeom>
        </p:spPr>
        <p:style>
          <a:lnRef idx="1">
            <a:schemeClr val="accent1"/>
          </a:lnRef>
          <a:fillRef idx="3">
            <a:schemeClr val="accent1"/>
          </a:fillRef>
          <a:effectRef idx="2">
            <a:schemeClr val="accent1"/>
          </a:effectRef>
          <a:fontRef idx="minor">
            <a:schemeClr val="lt1"/>
          </a:fontRef>
        </p:style>
        <p:txBody>
          <a:bodyPr/>
          <a:p>
            <a:pPr algn="l" fontAlgn="base"/>
            <a:r>
              <a:rPr lang="en-US" sz="2000" b="1" dirty="0">
                <a:solidFill>
                  <a:schemeClr val="bg1"/>
                </a:solidFill>
                <a:latin typeface="Arial" panose="020B0604020202020204" pitchFamily="34" charset="0"/>
                <a:cs typeface="Arial" panose="020B0604020202020204" pitchFamily="34" charset="0"/>
                <a:sym typeface="+mn-ea"/>
              </a:rPr>
              <a:t>Combining Artistic Creativity with Instructional Structure:</a:t>
            </a:r>
            <a:endParaRPr lang="en-US" sz="2000" b="1" dirty="0">
              <a:solidFill>
                <a:schemeClr val="bg1"/>
              </a:solidFill>
              <a:latin typeface="Arial" panose="020B0604020202020204" pitchFamily="34" charset="0"/>
              <a:cs typeface="Arial" panose="020B0604020202020204" pitchFamily="34" charset="0"/>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bldLst>
      <p:bldP spid="6"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2080" y="115570"/>
            <a:ext cx="361378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 3 RESULTS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文本框 3"/>
          <p:cNvSpPr txBox="1"/>
          <p:nvPr/>
        </p:nvSpPr>
        <p:spPr>
          <a:xfrm>
            <a:off x="341630" y="2249170"/>
            <a:ext cx="8208010" cy="3514725"/>
          </a:xfrm>
          <a:prstGeom prst="rect">
            <a:avLst/>
          </a:prstGeom>
          <a:solidFill>
            <a:schemeClr val="accent1">
              <a:lumMod val="20000"/>
              <a:lumOff val="8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2000" b="1">
                <a:solidFill>
                  <a:schemeClr val="tx2">
                    <a:lumMod val="75000"/>
                  </a:schemeClr>
                </a:solidFill>
                <a:latin typeface="Tahoma" panose="020B0604030504040204" pitchFamily="34" charset="0"/>
                <a:cs typeface="Tahoma" panose="020B0604030504040204" pitchFamily="34" charset="0"/>
                <a:sym typeface="+mn-ea"/>
              </a:rPr>
              <a:t>The 4C/ID model addresses the fragmentation inherent in traditional dance education by integrating various skills and knowledge required for group dance performances. This ensures that learners are appropriately challenged and remain within their zone of proximal development, thereby maintaining consistent quality and effectiveness in instruction.</a:t>
            </a:r>
            <a:endParaRPr lang="zh-CN" altLang="en-US" sz="2000" b="1">
              <a:solidFill>
                <a:schemeClr val="tx2">
                  <a:lumMod val="75000"/>
                </a:schemeClr>
              </a:solidFill>
              <a:latin typeface="Tahoma" panose="020B0604030504040204" pitchFamily="34" charset="0"/>
              <a:cs typeface="Tahoma" panose="020B0604030504040204" pitchFamily="34" charset="0"/>
              <a:sym typeface="+mn-ea"/>
            </a:endParaRPr>
          </a:p>
        </p:txBody>
      </p:sp>
      <p:sp>
        <p:nvSpPr>
          <p:cNvPr id="6" name="五边形 5"/>
          <p:cNvSpPr/>
          <p:nvPr/>
        </p:nvSpPr>
        <p:spPr>
          <a:xfrm>
            <a:off x="351790" y="1508125"/>
            <a:ext cx="7406005" cy="718820"/>
          </a:xfrm>
          <a:prstGeom prst="homePlate">
            <a:avLst/>
          </a:prstGeom>
        </p:spPr>
        <p:style>
          <a:lnRef idx="1">
            <a:schemeClr val="accent1"/>
          </a:lnRef>
          <a:fillRef idx="3">
            <a:schemeClr val="accent1"/>
          </a:fillRef>
          <a:effectRef idx="2">
            <a:schemeClr val="accent1"/>
          </a:effectRef>
          <a:fontRef idx="minor">
            <a:schemeClr val="lt1"/>
          </a:fontRef>
        </p:style>
        <p:txBody>
          <a:bodyPr/>
          <a:p>
            <a:pPr algn="l" fontAlgn="base"/>
            <a:r>
              <a:rPr lang="en-US" sz="2000" b="1" dirty="0">
                <a:solidFill>
                  <a:schemeClr val="bg1"/>
                </a:solidFill>
                <a:latin typeface="Arial" panose="020B0604020202020204" pitchFamily="34" charset="0"/>
                <a:cs typeface="Arial" panose="020B0604020202020204" pitchFamily="34" charset="0"/>
                <a:sym typeface="+mn-ea"/>
              </a:rPr>
              <a:t>Enhancing the Logic of Dance Teaching and Systematic Curriculum Design</a:t>
            </a:r>
            <a:endParaRPr lang="en-US" sz="2000" b="1" dirty="0">
              <a:solidFill>
                <a:schemeClr val="bg1"/>
              </a:solidFill>
              <a:latin typeface="Arial" panose="020B0604020202020204" pitchFamily="34" charset="0"/>
              <a:cs typeface="Arial" panose="020B0604020202020204" pitchFamily="34" charset="0"/>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2080" y="115570"/>
            <a:ext cx="361378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 3 RESULTS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文本框 3"/>
          <p:cNvSpPr txBox="1"/>
          <p:nvPr/>
        </p:nvSpPr>
        <p:spPr>
          <a:xfrm>
            <a:off x="341630" y="2289810"/>
            <a:ext cx="8208010" cy="3111500"/>
          </a:xfrm>
          <a:prstGeom prst="rect">
            <a:avLst/>
          </a:prstGeom>
          <a:solidFill>
            <a:schemeClr val="accent1">
              <a:lumMod val="20000"/>
              <a:lumOff val="8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oAutofit/>
          </a:bodyPr>
          <a:p>
            <a:pPr algn="l">
              <a:lnSpc>
                <a:spcPct val="150000"/>
              </a:lnSpc>
            </a:pPr>
            <a:r>
              <a:rPr lang="zh-CN" altLang="en-US" sz="2000" b="1">
                <a:solidFill>
                  <a:schemeClr val="tx2">
                    <a:lumMod val="75000"/>
                  </a:schemeClr>
                </a:solidFill>
                <a:latin typeface="Tahoma" panose="020B0604030504040204" pitchFamily="34" charset="0"/>
                <a:cs typeface="Tahoma" panose="020B0604030504040204" pitchFamily="34" charset="0"/>
                <a:sym typeface="+mn-ea"/>
              </a:rPr>
              <a:t>This marks the first application of the 4C/ID model in the development of a dance curriculum, making it a pioneering effort. The model demonstrates significant potential to transform traditional arts education and serves as a reference for future curriculum development in the arts.</a:t>
            </a:r>
            <a:endParaRPr lang="zh-CN" altLang="en-US" sz="2000" b="1">
              <a:solidFill>
                <a:schemeClr val="tx2">
                  <a:lumMod val="75000"/>
                </a:schemeClr>
              </a:solidFill>
              <a:latin typeface="Tahoma" panose="020B0604030504040204" pitchFamily="34" charset="0"/>
              <a:cs typeface="Tahoma" panose="020B0604030504040204" pitchFamily="34" charset="0"/>
              <a:sym typeface="+mn-ea"/>
            </a:endParaRPr>
          </a:p>
        </p:txBody>
      </p:sp>
      <p:sp>
        <p:nvSpPr>
          <p:cNvPr id="2" name="五边形 1"/>
          <p:cNvSpPr/>
          <p:nvPr/>
        </p:nvSpPr>
        <p:spPr>
          <a:xfrm>
            <a:off x="341630" y="1620520"/>
            <a:ext cx="6233160" cy="664210"/>
          </a:xfrm>
          <a:prstGeom prst="homePlate">
            <a:avLst/>
          </a:prstGeom>
        </p:spPr>
        <p:style>
          <a:lnRef idx="1">
            <a:schemeClr val="accent1"/>
          </a:lnRef>
          <a:fillRef idx="3">
            <a:schemeClr val="accent1"/>
          </a:fillRef>
          <a:effectRef idx="2">
            <a:schemeClr val="accent1"/>
          </a:effectRef>
          <a:fontRef idx="minor">
            <a:schemeClr val="lt1"/>
          </a:fontRef>
        </p:style>
        <p:txBody>
          <a:bodyPr/>
          <a:p>
            <a:pPr algn="l" fontAlgn="base"/>
            <a:r>
              <a:rPr lang="en-US" sz="2000" b="1" dirty="0">
                <a:solidFill>
                  <a:schemeClr val="bg1"/>
                </a:solidFill>
                <a:latin typeface="Arial" panose="020B0604020202020204" pitchFamily="34" charset="0"/>
                <a:cs typeface="Arial" panose="020B0604020202020204" pitchFamily="34" charset="0"/>
                <a:sym typeface="+mn-ea"/>
              </a:rPr>
              <a:t>Pioneering and Impactful Application:</a:t>
            </a:r>
            <a:endParaRPr lang="en-US" sz="2000" b="1" dirty="0">
              <a:solidFill>
                <a:schemeClr val="bg1"/>
              </a:solidFill>
              <a:latin typeface="Arial" panose="020B0604020202020204" pitchFamily="34" charset="0"/>
              <a:cs typeface="Arial" panose="020B0604020202020204" pitchFamily="34" charset="0"/>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2080" y="115570"/>
            <a:ext cx="361378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 4 CONCLUSIONS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3" name="圆角矩形 2"/>
          <p:cNvSpPr/>
          <p:nvPr/>
        </p:nvSpPr>
        <p:spPr>
          <a:xfrm>
            <a:off x="621030" y="1765300"/>
            <a:ext cx="7777480" cy="4070350"/>
          </a:xfrm>
          <a:prstGeom prst="roundRect">
            <a:avLst/>
          </a:prstGeom>
          <a:solidFill>
            <a:srgbClr val="C19089"/>
          </a:solidFill>
          <a:ln>
            <a:gradFill>
              <a:gsLst>
                <a:gs pos="44000">
                  <a:srgbClr val="F0576D"/>
                </a:gs>
                <a:gs pos="96460">
                  <a:srgbClr val="FEE0AD"/>
                </a:gs>
                <a:gs pos="0">
                  <a:srgbClr val="914488"/>
                </a:gs>
              </a:gsLst>
              <a:lin ang="2700000" scaled="0"/>
            </a:gradFill>
          </a:ln>
        </p:spPr>
        <p:style>
          <a:lnRef idx="1">
            <a:schemeClr val="accent1"/>
          </a:lnRef>
          <a:fillRef idx="3">
            <a:schemeClr val="accent1"/>
          </a:fillRef>
          <a:effectRef idx="2">
            <a:schemeClr val="accent1"/>
          </a:effectRef>
          <a:fontRef idx="minor">
            <a:schemeClr val="lt1"/>
          </a:fontRef>
        </p:style>
        <p:txBody>
          <a:bodyPr/>
          <a:p>
            <a:endParaRPr lang="zh-CN" altLang="en-US">
              <a:ln>
                <a:gradFill>
                  <a:gsLst>
                    <a:gs pos="44000">
                      <a:srgbClr val="F0576D"/>
                    </a:gs>
                    <a:gs pos="96460">
                      <a:srgbClr val="FEE0AD"/>
                    </a:gs>
                    <a:gs pos="0">
                      <a:srgbClr val="914488"/>
                    </a:gs>
                  </a:gsLst>
                  <a:lin ang="2700000" scaled="0"/>
                </a:gradFill>
              </a:ln>
              <a:solidFill>
                <a:srgbClr val="C19089"/>
              </a:solidFill>
            </a:endParaRPr>
          </a:p>
        </p:txBody>
      </p:sp>
      <p:sp>
        <p:nvSpPr>
          <p:cNvPr id="4" name="文本框 3"/>
          <p:cNvSpPr txBox="1"/>
          <p:nvPr/>
        </p:nvSpPr>
        <p:spPr>
          <a:xfrm>
            <a:off x="1021080" y="1977390"/>
            <a:ext cx="7457440" cy="3828415"/>
          </a:xfrm>
          <a:prstGeom prst="rect">
            <a:avLst/>
          </a:prstGeom>
          <a:noFill/>
        </p:spPr>
        <p:txBody>
          <a:bodyPr wrap="square" rtlCol="0">
            <a:noAutofit/>
          </a:bodyPr>
          <a:p>
            <a:pPr algn="l">
              <a:lnSpc>
                <a:spcPct val="150000"/>
              </a:lnSpc>
            </a:pPr>
            <a:r>
              <a:rPr lang="en-US" altLang="zh-CN" b="1">
                <a:solidFill>
                  <a:schemeClr val="accent4">
                    <a:lumMod val="50000"/>
                  </a:schemeClr>
                </a:solidFill>
                <a:latin typeface="Tahoma" panose="020B0604030504040204" pitchFamily="34" charset="0"/>
                <a:cs typeface="Tahoma" panose="020B0604030504040204" pitchFamily="34" charset="0"/>
                <a:sym typeface="+mn-ea"/>
              </a:rPr>
              <a:t>In conclusion, t</a:t>
            </a:r>
            <a:r>
              <a:rPr lang="zh-CN" altLang="en-US" b="1">
                <a:solidFill>
                  <a:schemeClr val="accent4">
                    <a:lumMod val="50000"/>
                  </a:schemeClr>
                </a:solidFill>
                <a:latin typeface="Tahoma" panose="020B0604030504040204" pitchFamily="34" charset="0"/>
                <a:cs typeface="Tahoma" panose="020B0604030504040204" pitchFamily="34" charset="0"/>
                <a:sym typeface="+mn-ea"/>
              </a:rPr>
              <a:t>he 4C/ID model has proven effective in systematically enhancing the instructional design of dance courses at Hebei Vocational Art</a:t>
            </a:r>
            <a:r>
              <a:rPr lang="en-US" altLang="zh-CN" b="1">
                <a:solidFill>
                  <a:schemeClr val="accent4">
                    <a:lumMod val="50000"/>
                  </a:schemeClr>
                </a:solidFill>
                <a:latin typeface="Tahoma" panose="020B0604030504040204" pitchFamily="34" charset="0"/>
                <a:cs typeface="Tahoma" panose="020B0604030504040204" pitchFamily="34" charset="0"/>
                <a:sym typeface="+mn-ea"/>
              </a:rPr>
              <a:t>s</a:t>
            </a:r>
            <a:r>
              <a:rPr lang="zh-CN" altLang="en-US" b="1">
                <a:solidFill>
                  <a:schemeClr val="accent4">
                    <a:lumMod val="50000"/>
                  </a:schemeClr>
                </a:solidFill>
                <a:latin typeface="Tahoma" panose="020B0604030504040204" pitchFamily="34" charset="0"/>
                <a:cs typeface="Tahoma" panose="020B0604030504040204" pitchFamily="34" charset="0"/>
                <a:sym typeface="+mn-ea"/>
              </a:rPr>
              <a:t> College (HVAC).</a:t>
            </a:r>
            <a:br>
              <a:rPr lang="zh-CN" altLang="en-US" b="1">
                <a:solidFill>
                  <a:schemeClr val="accent4">
                    <a:lumMod val="50000"/>
                  </a:schemeClr>
                </a:solidFill>
                <a:latin typeface="Tahoma" panose="020B0604030504040204" pitchFamily="34" charset="0"/>
                <a:cs typeface="Tahoma" panose="020B0604030504040204" pitchFamily="34" charset="0"/>
                <a:sym typeface="+mn-ea"/>
              </a:rPr>
            </a:br>
            <a:br>
              <a:rPr lang="zh-CN" altLang="en-US" b="1">
                <a:solidFill>
                  <a:schemeClr val="accent4">
                    <a:lumMod val="50000"/>
                  </a:schemeClr>
                </a:solidFill>
                <a:latin typeface="Tahoma" panose="020B0604030504040204" pitchFamily="34" charset="0"/>
                <a:cs typeface="Tahoma" panose="020B0604030504040204" pitchFamily="34" charset="0"/>
                <a:sym typeface="+mn-ea"/>
              </a:rPr>
            </a:br>
            <a:r>
              <a:rPr lang="zh-CN" altLang="en-US" b="1">
                <a:solidFill>
                  <a:schemeClr val="accent4">
                    <a:lumMod val="50000"/>
                  </a:schemeClr>
                </a:solidFill>
                <a:latin typeface="Tahoma" panose="020B0604030504040204" pitchFamily="34" charset="0"/>
                <a:cs typeface="Tahoma" panose="020B0604030504040204" pitchFamily="34" charset="0"/>
                <a:sym typeface="+mn-ea"/>
              </a:rPr>
              <a:t>We wish to reflect on the dance curriculum as an educational act from the perspective of the participants rather than exploring directions and goals for programme improvement from a purely artistic perspective.</a:t>
            </a:r>
            <a:br>
              <a:rPr lang="zh-CN" altLang="en-US" b="1">
                <a:solidFill>
                  <a:schemeClr val="accent4">
                    <a:lumMod val="50000"/>
                  </a:schemeClr>
                </a:solidFill>
                <a:latin typeface="Tahoma" panose="020B0604030504040204" pitchFamily="34" charset="0"/>
                <a:cs typeface="Tahoma" panose="020B0604030504040204" pitchFamily="34" charset="0"/>
                <a:sym typeface="+mn-ea"/>
              </a:rPr>
            </a:br>
            <a:endParaRPr lang="zh-CN" altLang="en-US" b="1">
              <a:solidFill>
                <a:schemeClr val="accent4">
                  <a:lumMod val="50000"/>
                </a:schemeClr>
              </a:solidFill>
              <a:latin typeface="Tahoma" panose="020B0604030504040204" pitchFamily="34" charset="0"/>
              <a:cs typeface="Tahoma" panose="020B0604030504040204" pitchFamily="34" charset="0"/>
              <a:sym typeface="+mn-ea"/>
            </a:endParaRPr>
          </a:p>
          <a:p>
            <a:pPr algn="l">
              <a:lnSpc>
                <a:spcPct val="150000"/>
              </a:lnSpc>
            </a:pPr>
            <a:br>
              <a:rPr lang="zh-CN" altLang="en-US" b="1">
                <a:solidFill>
                  <a:schemeClr val="accent4">
                    <a:lumMod val="50000"/>
                  </a:schemeClr>
                </a:solidFill>
                <a:latin typeface="Tahoma" panose="020B0604030504040204" pitchFamily="34" charset="0"/>
                <a:cs typeface="Tahoma" panose="020B0604030504040204" pitchFamily="34" charset="0"/>
                <a:sym typeface="+mn-ea"/>
              </a:rPr>
            </a:br>
            <a:endParaRPr lang="zh-CN" altLang="en-US" b="1">
              <a:solidFill>
                <a:schemeClr val="accent4">
                  <a:lumMod val="50000"/>
                </a:schemeClr>
              </a:solidFill>
              <a:latin typeface="Tahoma" panose="020B0604030504040204" pitchFamily="34" charset="0"/>
              <a:cs typeface="Tahoma" panose="020B0604030504040204" pitchFamily="34" charset="0"/>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文本框 3"/>
          <p:cNvSpPr txBox="1"/>
          <p:nvPr/>
        </p:nvSpPr>
        <p:spPr>
          <a:xfrm>
            <a:off x="0" y="0"/>
            <a:ext cx="9143365" cy="2103120"/>
          </a:xfrm>
          <a:prstGeom prst="rect">
            <a:avLst/>
          </a:prstGeom>
          <a:solidFill>
            <a:schemeClr val="bg1"/>
          </a:solidFill>
        </p:spPr>
        <p:txBody>
          <a:bodyPr wrap="square" rtlCol="0">
            <a:noAutofit/>
          </a:bodyPr>
          <a:p>
            <a:endParaRPr lang="zh-CN" altLang="en-US"/>
          </a:p>
        </p:txBody>
      </p:sp>
      <p:pic>
        <p:nvPicPr>
          <p:cNvPr id="6" name="Picture 5" descr="A colorful text on a black background&#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 y="8255"/>
            <a:ext cx="9144635" cy="2094865"/>
          </a:xfrm>
          <a:prstGeom prst="rect">
            <a:avLst/>
          </a:prstGeom>
        </p:spPr>
      </p:pic>
      <p:sp>
        <p:nvSpPr>
          <p:cNvPr id="5" name="Title 1" descr="7b0a2020202022776f7264617274223a2022220a7d0a"/>
          <p:cNvSpPr>
            <a:spLocks noGrp="1"/>
          </p:cNvSpPr>
          <p:nvPr>
            <p:ph type="ctrTitle"/>
          </p:nvPr>
        </p:nvSpPr>
        <p:spPr>
          <a:xfrm>
            <a:off x="324485" y="2577465"/>
            <a:ext cx="8268335" cy="2959735"/>
          </a:xfrm>
        </p:spPr>
        <p:txBody>
          <a:bodyPr>
            <a:noAutofit/>
          </a:bodyPr>
          <a:p>
            <a:pPr algn="ctr">
              <a:lnSpc>
                <a:spcPct val="150000"/>
              </a:lnSpc>
              <a:buClrTx/>
              <a:buSzTx/>
              <a:buFontTx/>
            </a:pPr>
            <a:r>
              <a:rPr lang="en-US" b="1">
                <a:ln w="12700">
                  <a:solidFill>
                    <a:schemeClr val="accent5"/>
                  </a:solidFill>
                  <a:prstDash val="solid"/>
                </a:ln>
                <a:pattFill prst="ltDnDiag">
                  <a:fgClr>
                    <a:schemeClr val="accent5">
                      <a:lumMod val="60000"/>
                      <a:lumOff val="40000"/>
                    </a:schemeClr>
                  </a:fgClr>
                  <a:bgClr>
                    <a:schemeClr val="bg1"/>
                  </a:bgClr>
                </a:pattFill>
                <a:effectLst/>
                <a:latin typeface="汉仪元隆黑-105简" panose="00020600040101010101" charset="-122"/>
                <a:ea typeface="汉仪元隆黑-105简" panose="00020600040101010101" charset="-122"/>
                <a:cs typeface="Tahoma" panose="020B0604030504040204" pitchFamily="34" charset="0"/>
                <a:sym typeface="汉仪元隆黑-105简" panose="00020600040101010101" charset="-122"/>
              </a:rPr>
              <a:t>Thank you! </a:t>
            </a:r>
            <a:endParaRPr lang="en-US" b="1">
              <a:ln w="12700">
                <a:solidFill>
                  <a:schemeClr val="accent5"/>
                </a:solidFill>
                <a:prstDash val="solid"/>
              </a:ln>
              <a:pattFill prst="ltDnDiag">
                <a:fgClr>
                  <a:schemeClr val="accent5">
                    <a:lumMod val="60000"/>
                    <a:lumOff val="40000"/>
                  </a:schemeClr>
                </a:fgClr>
                <a:bgClr>
                  <a:schemeClr val="bg1"/>
                </a:bgClr>
              </a:pattFill>
              <a:effectLst/>
              <a:latin typeface="汉仪元隆黑-105简" panose="00020600040101010101" charset="-122"/>
              <a:ea typeface="汉仪元隆黑-105简" panose="00020600040101010101" charset="-122"/>
              <a:cs typeface="Tahoma" panose="020B0604030504040204" pitchFamily="34" charset="0"/>
              <a:sym typeface="汉仪元隆黑-105简" panose="000206000401010101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CONTENTS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223" name="TextBox 32"/>
          <p:cNvSpPr txBox="1"/>
          <p:nvPr>
            <p:custDataLst>
              <p:tags r:id="rId2"/>
            </p:custDataLst>
          </p:nvPr>
        </p:nvSpPr>
        <p:spPr>
          <a:xfrm>
            <a:off x="1484630" y="1853565"/>
            <a:ext cx="571500" cy="460375"/>
          </a:xfrm>
          <a:prstGeom prst="rect">
            <a:avLst/>
          </a:prstGeom>
          <a:solidFill>
            <a:schemeClr val="tx2">
              <a:lumMod val="60000"/>
              <a:lumOff val="40000"/>
            </a:schemeClr>
          </a:solidFill>
          <a:ln w="9525">
            <a:noFill/>
          </a:ln>
        </p:spPr>
        <p:txBody>
          <a:bodyPr wrap="none">
            <a:spAutoFit/>
          </a:bodyPr>
          <a:p>
            <a:pPr eaLnBrk="1" hangingPunct="1"/>
            <a:r>
              <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rPr>
              <a:t>01</a:t>
            </a:r>
            <a:endPar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24" name="TextBox 76"/>
          <p:cNvSpPr txBox="1"/>
          <p:nvPr>
            <p:custDataLst>
              <p:tags r:id="rId3"/>
            </p:custDataLst>
          </p:nvPr>
        </p:nvSpPr>
        <p:spPr>
          <a:xfrm>
            <a:off x="2420620" y="1843405"/>
            <a:ext cx="3070225" cy="460375"/>
          </a:xfrm>
          <a:prstGeom prst="rect">
            <a:avLst/>
          </a:prstGeom>
          <a:solidFill>
            <a:schemeClr val="tx2">
              <a:lumMod val="60000"/>
              <a:lumOff val="40000"/>
            </a:schemeClr>
          </a:solidFill>
          <a:ln w="9525">
            <a:noFill/>
          </a:ln>
        </p:spPr>
        <p:txBody>
          <a:bodyPr>
            <a:spAutoFit/>
          </a:bodyPr>
          <a:p>
            <a:pPr eaLnBrk="1" hangingPunct="1"/>
            <a:r>
              <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rPr>
              <a:t>INTRODUCTION</a:t>
            </a:r>
            <a:endPar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26" name="TextBox 32"/>
          <p:cNvSpPr txBox="1"/>
          <p:nvPr>
            <p:custDataLst>
              <p:tags r:id="rId4"/>
            </p:custDataLst>
          </p:nvPr>
        </p:nvSpPr>
        <p:spPr>
          <a:xfrm>
            <a:off x="1494790" y="2935605"/>
            <a:ext cx="571500" cy="460375"/>
          </a:xfrm>
          <a:prstGeom prst="rect">
            <a:avLst/>
          </a:prstGeom>
          <a:solidFill>
            <a:schemeClr val="tx2">
              <a:lumMod val="60000"/>
              <a:lumOff val="40000"/>
            </a:schemeClr>
          </a:solidFill>
          <a:ln w="9525">
            <a:noFill/>
          </a:ln>
        </p:spPr>
        <p:txBody>
          <a:bodyPr wrap="none">
            <a:spAutoFit/>
          </a:bodyPr>
          <a:p>
            <a:pPr eaLnBrk="1" hangingPunct="1"/>
            <a:r>
              <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rPr>
              <a:t>02</a:t>
            </a:r>
            <a:endPar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27" name="TextBox 76"/>
          <p:cNvSpPr txBox="1"/>
          <p:nvPr>
            <p:custDataLst>
              <p:tags r:id="rId5"/>
            </p:custDataLst>
          </p:nvPr>
        </p:nvSpPr>
        <p:spPr>
          <a:xfrm>
            <a:off x="2420620" y="2936240"/>
            <a:ext cx="3069590" cy="460375"/>
          </a:xfrm>
          <a:prstGeom prst="rect">
            <a:avLst/>
          </a:prstGeom>
          <a:solidFill>
            <a:schemeClr val="tx2">
              <a:lumMod val="60000"/>
              <a:lumOff val="40000"/>
            </a:schemeClr>
          </a:solidFill>
          <a:ln w="9525">
            <a:noFill/>
          </a:ln>
        </p:spPr>
        <p:txBody>
          <a:bodyPr wrap="square">
            <a:spAutoFit/>
          </a:bodyPr>
          <a:p>
            <a:pPr eaLnBrk="1" hangingPunct="1"/>
            <a:r>
              <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rPr>
              <a:t>METHODOLOGY</a:t>
            </a:r>
            <a:endPar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29" name="TextBox 32"/>
          <p:cNvSpPr txBox="1"/>
          <p:nvPr>
            <p:custDataLst>
              <p:tags r:id="rId6"/>
            </p:custDataLst>
          </p:nvPr>
        </p:nvSpPr>
        <p:spPr>
          <a:xfrm>
            <a:off x="1494790" y="3980180"/>
            <a:ext cx="571500" cy="460375"/>
          </a:xfrm>
          <a:prstGeom prst="rect">
            <a:avLst/>
          </a:prstGeom>
          <a:solidFill>
            <a:schemeClr val="tx2">
              <a:lumMod val="60000"/>
              <a:lumOff val="40000"/>
            </a:schemeClr>
          </a:solidFill>
          <a:ln w="9525">
            <a:noFill/>
          </a:ln>
        </p:spPr>
        <p:txBody>
          <a:bodyPr wrap="none">
            <a:spAutoFit/>
          </a:bodyPr>
          <a:p>
            <a:pPr eaLnBrk="1" hangingPunct="1"/>
            <a:r>
              <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rPr>
              <a:t>03</a:t>
            </a:r>
            <a:endPar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30" name="TextBox 76"/>
          <p:cNvSpPr txBox="1"/>
          <p:nvPr>
            <p:custDataLst>
              <p:tags r:id="rId7"/>
            </p:custDataLst>
          </p:nvPr>
        </p:nvSpPr>
        <p:spPr>
          <a:xfrm>
            <a:off x="2494915" y="5021580"/>
            <a:ext cx="2995930" cy="460375"/>
          </a:xfrm>
          <a:prstGeom prst="rect">
            <a:avLst/>
          </a:prstGeom>
          <a:solidFill>
            <a:schemeClr val="tx2">
              <a:lumMod val="60000"/>
              <a:lumOff val="40000"/>
            </a:schemeClr>
          </a:solidFill>
          <a:ln w="9525">
            <a:noFill/>
          </a:ln>
        </p:spPr>
        <p:txBody>
          <a:bodyPr wrap="square">
            <a:spAutoFit/>
          </a:bodyPr>
          <a:p>
            <a:pPr eaLnBrk="1" hangingPunct="1"/>
            <a:r>
              <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rPr>
              <a:t>CONCLUSIONS</a:t>
            </a:r>
            <a:endPar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32" name="TextBox 32"/>
          <p:cNvSpPr txBox="1"/>
          <p:nvPr>
            <p:custDataLst>
              <p:tags r:id="rId8"/>
            </p:custDataLst>
          </p:nvPr>
        </p:nvSpPr>
        <p:spPr>
          <a:xfrm>
            <a:off x="1494790" y="4996180"/>
            <a:ext cx="571500" cy="460375"/>
          </a:xfrm>
          <a:prstGeom prst="rect">
            <a:avLst/>
          </a:prstGeom>
          <a:solidFill>
            <a:schemeClr val="tx2">
              <a:lumMod val="60000"/>
              <a:lumOff val="40000"/>
            </a:schemeClr>
          </a:solidFill>
          <a:ln w="9525">
            <a:noFill/>
          </a:ln>
        </p:spPr>
        <p:txBody>
          <a:bodyPr wrap="none">
            <a:spAutoFit/>
          </a:bodyPr>
          <a:p>
            <a:pPr eaLnBrk="1" hangingPunct="1"/>
            <a:r>
              <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rPr>
              <a:t>04</a:t>
            </a:r>
            <a:endParaRPr lang="en-US" altLang="zh-CN" sz="2400" b="1" dirty="0">
              <a:solidFill>
                <a:schemeClr val="bg1"/>
              </a:solidFill>
              <a:latin typeface="Tahoma" panose="020B0604030504040204" pitchFamily="34" charset="0"/>
              <a:ea typeface="微软雅黑" panose="020B0503020204020204" charset="-122"/>
              <a:cs typeface="Tahoma" panose="020B0604030504040204" pitchFamily="34" charset="0"/>
            </a:endParaRPr>
          </a:p>
        </p:txBody>
      </p:sp>
      <p:sp>
        <p:nvSpPr>
          <p:cNvPr id="9233" name="TextBox 76"/>
          <p:cNvSpPr txBox="1"/>
          <p:nvPr>
            <p:custDataLst>
              <p:tags r:id="rId9"/>
            </p:custDataLst>
          </p:nvPr>
        </p:nvSpPr>
        <p:spPr>
          <a:xfrm>
            <a:off x="2484755" y="3952240"/>
            <a:ext cx="3005455" cy="460375"/>
          </a:xfrm>
          <a:prstGeom prst="rect">
            <a:avLst/>
          </a:prstGeom>
          <a:solidFill>
            <a:schemeClr val="tx2">
              <a:lumMod val="60000"/>
              <a:lumOff val="40000"/>
            </a:schemeClr>
          </a:solidFill>
          <a:ln w="9525">
            <a:noFill/>
          </a:ln>
        </p:spPr>
        <p:txBody>
          <a:bodyPr wrap="square">
            <a:spAutoFit/>
          </a:bodyPr>
          <a:p>
            <a:pPr eaLnBrk="1" hangingPunct="1"/>
            <a:r>
              <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sym typeface="宋体" panose="02010600030101010101" pitchFamily="2" charset="-122"/>
              </a:rPr>
              <a:t>RESULTS</a:t>
            </a:r>
            <a:endParaRPr lang="zh-CN" altLang="en-US" sz="2400" b="1" dirty="0">
              <a:solidFill>
                <a:schemeClr val="bg1"/>
              </a:solidFill>
              <a:latin typeface="Tahoma" panose="020B0604030504040204" pitchFamily="34" charset="0"/>
              <a:ea typeface="微软雅黑" panose="020B0503020204020204" charset="-122"/>
              <a:cs typeface="Tahoma" panose="020B0604030504040204" pitchFamily="34" charset="0"/>
              <a:sym typeface="宋体" panose="02010600030101010101" pitchFamily="2"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1. INTRODUCTION</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7" name="文本框 6"/>
          <p:cNvSpPr txBox="1"/>
          <p:nvPr/>
        </p:nvSpPr>
        <p:spPr>
          <a:xfrm>
            <a:off x="107950" y="1483995"/>
            <a:ext cx="8880475" cy="1431290"/>
          </a:xfrm>
          <a:prstGeom prst="rect">
            <a:avLst/>
          </a:prstGeom>
          <a:solidFill>
            <a:schemeClr val="accent1">
              <a:lumMod val="20000"/>
              <a:lumOff val="80000"/>
            </a:schemeClr>
          </a:solidFill>
          <a:ln>
            <a:solidFill>
              <a:schemeClr val="tx2">
                <a:lumMod val="20000"/>
                <a:lumOff val="80000"/>
              </a:schemeClr>
            </a:solidFill>
          </a:ln>
        </p:spPr>
        <p:txBody>
          <a:bodyPr wrap="square" rtlCol="0">
            <a:noAutofit/>
          </a:bodyPr>
          <a:p>
            <a:pPr>
              <a:lnSpc>
                <a:spcPct val="150000"/>
              </a:lnSpc>
            </a:pPr>
            <a:r>
              <a:rPr b="1">
                <a:solidFill>
                  <a:schemeClr val="tx2">
                    <a:lumMod val="50000"/>
                  </a:schemeClr>
                </a:solidFill>
                <a:latin typeface="Tahoma" panose="020B0604030504040204" pitchFamily="34" charset="0"/>
                <a:cs typeface="Tahoma" panose="020B0604030504040204" pitchFamily="34" charset="0"/>
              </a:rPr>
              <a:t>Exploring the Positive Impact of Jeroen van Merriënboer's 1997 Four-Component Instructional Design (4C/ID) Model on the Improvement of the Dance Performance Curriculum at Hebei Vocational College of the Arts</a:t>
            </a:r>
            <a:r>
              <a:rPr lang="zh-CN" altLang="en-US" b="1">
                <a:solidFill>
                  <a:schemeClr val="tx2">
                    <a:lumMod val="50000"/>
                  </a:schemeClr>
                </a:solidFill>
                <a:latin typeface="Tahoma" panose="020B0604030504040204" pitchFamily="34" charset="0"/>
                <a:cs typeface="Tahoma" panose="020B0604030504040204" pitchFamily="34" charset="0"/>
              </a:rPr>
              <a:t>. </a:t>
            </a:r>
            <a:endParaRPr lang="zh-CN" altLang="en-US" b="1">
              <a:solidFill>
                <a:schemeClr val="tx2">
                  <a:lumMod val="50000"/>
                </a:schemeClr>
              </a:solidFill>
              <a:latin typeface="Tahoma" panose="020B0604030504040204" pitchFamily="34" charset="0"/>
              <a:cs typeface="Tahoma" panose="020B0604030504040204" pitchFamily="34" charset="0"/>
            </a:endParaRPr>
          </a:p>
          <a:p>
            <a:pPr>
              <a:lnSpc>
                <a:spcPct val="150000"/>
              </a:lnSpc>
            </a:pPr>
            <a:r>
              <a:rPr lang="zh-CN" altLang="en-US" b="1">
                <a:solidFill>
                  <a:schemeClr val="tx2">
                    <a:lumMod val="50000"/>
                  </a:schemeClr>
                </a:solidFill>
                <a:latin typeface="Tahoma" panose="020B0604030504040204" pitchFamily="34" charset="0"/>
                <a:cs typeface="Tahoma" panose="020B0604030504040204" pitchFamily="34" charset="0"/>
              </a:rPr>
              <a:t> </a:t>
            </a:r>
            <a:endParaRPr lang="zh-CN" altLang="en-US" b="1">
              <a:solidFill>
                <a:schemeClr val="tx2">
                  <a:lumMod val="50000"/>
                </a:schemeClr>
              </a:solidFill>
              <a:latin typeface="Tahoma" panose="020B0604030504040204" pitchFamily="34" charset="0"/>
              <a:cs typeface="Tahoma" panose="020B0604030504040204" pitchFamily="34" charset="0"/>
            </a:endParaRPr>
          </a:p>
        </p:txBody>
      </p:sp>
      <p:sp>
        <p:nvSpPr>
          <p:cNvPr id="8" name="文本框 7"/>
          <p:cNvSpPr txBox="1"/>
          <p:nvPr/>
        </p:nvSpPr>
        <p:spPr>
          <a:xfrm>
            <a:off x="132080" y="3300730"/>
            <a:ext cx="8834755" cy="1341120"/>
          </a:xfrm>
          <a:prstGeom prst="rect">
            <a:avLst/>
          </a:prstGeom>
          <a:solidFill>
            <a:schemeClr val="accent1">
              <a:lumMod val="20000"/>
              <a:lumOff val="80000"/>
            </a:schemeClr>
          </a:solidFill>
          <a:ln>
            <a:solidFill>
              <a:schemeClr val="tx2">
                <a:lumMod val="20000"/>
                <a:lumOff val="80000"/>
              </a:schemeClr>
            </a:solidFill>
          </a:ln>
        </p:spPr>
        <p:txBody>
          <a:bodyPr wrap="square" rtlCol="0">
            <a:noAutofit/>
          </a:bodyPr>
          <a:p>
            <a:pPr>
              <a:lnSpc>
                <a:spcPct val="150000"/>
              </a:lnSpc>
            </a:pPr>
            <a:r>
              <a:rPr lang="zh-CN" altLang="en-US" b="1">
                <a:solidFill>
                  <a:schemeClr val="tx2">
                    <a:lumMod val="50000"/>
                  </a:schemeClr>
                </a:solidFill>
                <a:latin typeface="Tahoma" panose="020B0604030504040204" pitchFamily="34" charset="0"/>
                <a:cs typeface="Tahoma" panose="020B0604030504040204" pitchFamily="34" charset="0"/>
                <a:sym typeface="+mn-ea"/>
              </a:rPr>
              <a:t>To address the problem of fragmented and inconsistent curriculum content and lack of systematic instructional design due to the reliance on teacher experience in dance programmes.</a:t>
            </a:r>
            <a:endParaRPr lang="zh-CN" altLang="en-US" b="1">
              <a:solidFill>
                <a:schemeClr val="tx2">
                  <a:lumMod val="50000"/>
                </a:schemeClr>
              </a:solidFill>
              <a:latin typeface="Tahoma" panose="020B0604030504040204" pitchFamily="34" charset="0"/>
              <a:cs typeface="Tahoma" panose="020B0604030504040204" pitchFamily="34" charset="0"/>
              <a:sym typeface="+mn-ea"/>
            </a:endParaRPr>
          </a:p>
        </p:txBody>
      </p:sp>
      <p:sp>
        <p:nvSpPr>
          <p:cNvPr id="9" name="文本框 8"/>
          <p:cNvSpPr txBox="1"/>
          <p:nvPr/>
        </p:nvSpPr>
        <p:spPr>
          <a:xfrm>
            <a:off x="132080" y="5027930"/>
            <a:ext cx="8855075" cy="1737360"/>
          </a:xfrm>
          <a:prstGeom prst="rect">
            <a:avLst/>
          </a:prstGeom>
          <a:solidFill>
            <a:schemeClr val="accent1">
              <a:lumMod val="20000"/>
              <a:lumOff val="80000"/>
            </a:schemeClr>
          </a:solidFill>
          <a:ln>
            <a:solidFill>
              <a:schemeClr val="tx2">
                <a:lumMod val="20000"/>
                <a:lumOff val="80000"/>
              </a:schemeClr>
            </a:solidFill>
          </a:ln>
        </p:spPr>
        <p:txBody>
          <a:bodyPr wrap="square" rtlCol="0">
            <a:noAutofit/>
          </a:bodyPr>
          <a:p>
            <a:pPr algn="l">
              <a:lnSpc>
                <a:spcPct val="150000"/>
              </a:lnSpc>
            </a:pPr>
            <a:r>
              <a:rPr lang="zh-CN" altLang="en-US" b="1">
                <a:solidFill>
                  <a:schemeClr val="tx2">
                    <a:lumMod val="50000"/>
                  </a:schemeClr>
                </a:solidFill>
                <a:latin typeface="Tahoma" panose="020B0604030504040204" pitchFamily="34" charset="0"/>
                <a:cs typeface="Tahoma" panose="020B0604030504040204" pitchFamily="34" charset="0"/>
                <a:sym typeface="+mn-ea"/>
              </a:rPr>
              <a:t>Employing a case study approach, the study focuses on the Collective Dance Performance</a:t>
            </a:r>
            <a:r>
              <a:rPr lang="en-US" altLang="zh-CN" b="1">
                <a:solidFill>
                  <a:schemeClr val="tx2">
                    <a:lumMod val="50000"/>
                  </a:schemeClr>
                </a:solidFill>
                <a:latin typeface="Tahoma" panose="020B0604030504040204" pitchFamily="34" charset="0"/>
                <a:cs typeface="Tahoma" panose="020B0604030504040204" pitchFamily="34" charset="0"/>
                <a:sym typeface="+mn-ea"/>
              </a:rPr>
              <a:t>(CDP)</a:t>
            </a:r>
            <a:r>
              <a:rPr lang="zh-CN" altLang="en-US" b="1">
                <a:solidFill>
                  <a:schemeClr val="tx2">
                    <a:lumMod val="50000"/>
                  </a:schemeClr>
                </a:solidFill>
                <a:latin typeface="Tahoma" panose="020B0604030504040204" pitchFamily="34" charset="0"/>
                <a:cs typeface="Tahoma" panose="020B0604030504040204" pitchFamily="34" charset="0"/>
                <a:sym typeface="+mn-ea"/>
              </a:rPr>
              <a:t> course, aiming to align the curriculum with real-world job competencies and enhance teaching effectiveness in vocational dance </a:t>
            </a:r>
            <a:r>
              <a:rPr lang="en-US" altLang="zh-CN" b="1">
                <a:solidFill>
                  <a:schemeClr val="tx2">
                    <a:lumMod val="50000"/>
                  </a:schemeClr>
                </a:solidFill>
                <a:latin typeface="Tahoma" panose="020B0604030504040204" pitchFamily="34" charset="0"/>
                <a:cs typeface="Tahoma" panose="020B0604030504040204" pitchFamily="34" charset="0"/>
                <a:sym typeface="+mn-ea"/>
              </a:rPr>
              <a:t>education</a:t>
            </a:r>
            <a:r>
              <a:rPr lang="zh-CN" altLang="en-US" b="1">
                <a:solidFill>
                  <a:schemeClr val="tx2">
                    <a:lumMod val="50000"/>
                  </a:schemeClr>
                </a:solidFill>
                <a:latin typeface="Tahoma" panose="020B0604030504040204" pitchFamily="34" charset="0"/>
                <a:cs typeface="Tahoma" panose="020B0604030504040204" pitchFamily="34" charset="0"/>
                <a:sym typeface="+mn-ea"/>
              </a:rPr>
              <a:t> in China.</a:t>
            </a:r>
            <a:endParaRPr lang="zh-CN" altLang="en-US" b="1">
              <a:solidFill>
                <a:schemeClr val="tx2">
                  <a:lumMod val="50000"/>
                </a:schemeClr>
              </a:solidFill>
              <a:latin typeface="Tahoma" panose="020B0604030504040204" pitchFamily="34" charset="0"/>
              <a:cs typeface="Tahoma" panose="020B0604030504040204" pitchFamily="34" charset="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1. INTRODUCTION</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9" name="文本框 8"/>
          <p:cNvSpPr txBox="1"/>
          <p:nvPr/>
        </p:nvSpPr>
        <p:spPr>
          <a:xfrm>
            <a:off x="154940" y="5388610"/>
            <a:ext cx="8855075" cy="1427480"/>
          </a:xfrm>
          <a:prstGeom prst="rect">
            <a:avLst/>
          </a:prstGeom>
          <a:solidFill>
            <a:schemeClr val="accent1">
              <a:lumMod val="20000"/>
              <a:lumOff val="80000"/>
            </a:schemeClr>
          </a:solidFill>
          <a:ln>
            <a:solidFill>
              <a:schemeClr val="tx2">
                <a:lumMod val="20000"/>
                <a:lumOff val="80000"/>
              </a:schemeClr>
            </a:solidFill>
          </a:ln>
        </p:spPr>
        <p:txBody>
          <a:bodyPr wrap="square" rtlCol="0">
            <a:noAutofit/>
          </a:bodyPr>
          <a:p>
            <a:pPr algn="l">
              <a:lnSpc>
                <a:spcPct val="150000"/>
              </a:lnSpc>
            </a:pPr>
            <a:r>
              <a:rPr lang="en-US" altLang="zh-CN" b="1">
                <a:solidFill>
                  <a:schemeClr val="tx2">
                    <a:lumMod val="50000"/>
                  </a:schemeClr>
                </a:solidFill>
                <a:latin typeface="Tahoma" panose="020B0604030504040204" pitchFamily="34" charset="0"/>
                <a:cs typeface="Tahoma" panose="020B0604030504040204" pitchFamily="34" charset="0"/>
                <a:sym typeface="+mn-ea"/>
              </a:rPr>
              <a:t>I</a:t>
            </a:r>
            <a:r>
              <a:rPr lang="zh-CN" altLang="en-US" b="1">
                <a:solidFill>
                  <a:schemeClr val="tx2">
                    <a:lumMod val="50000"/>
                  </a:schemeClr>
                </a:solidFill>
                <a:latin typeface="Tahoma" panose="020B0604030504040204" pitchFamily="34" charset="0"/>
                <a:cs typeface="Tahoma" panose="020B0604030504040204" pitchFamily="34" charset="0"/>
                <a:sym typeface="+mn-ea"/>
              </a:rPr>
              <a:t>ts application in arts education, particularly dance, remains largely unexplored. Our study aims to bridge this gap by examining how this model can be applied to the dance performance curriculum.</a:t>
            </a:r>
            <a:endParaRPr lang="zh-CN" altLang="en-US" b="1">
              <a:solidFill>
                <a:schemeClr val="tx2">
                  <a:lumMod val="50000"/>
                </a:schemeClr>
              </a:solidFill>
              <a:latin typeface="Tahoma" panose="020B0604030504040204" pitchFamily="34" charset="0"/>
              <a:cs typeface="Tahoma" panose="020B0604030504040204" pitchFamily="34" charset="0"/>
              <a:sym typeface="+mn-ea"/>
            </a:endParaRPr>
          </a:p>
        </p:txBody>
      </p:sp>
      <p:sp>
        <p:nvSpPr>
          <p:cNvPr id="5" name="文本框 4"/>
          <p:cNvSpPr txBox="1"/>
          <p:nvPr/>
        </p:nvSpPr>
        <p:spPr>
          <a:xfrm>
            <a:off x="175260" y="1129665"/>
            <a:ext cx="8834755" cy="2116455"/>
          </a:xfrm>
          <a:prstGeom prst="rect">
            <a:avLst/>
          </a:prstGeom>
          <a:solidFill>
            <a:schemeClr val="accent1">
              <a:lumMod val="20000"/>
              <a:lumOff val="80000"/>
            </a:schemeClr>
          </a:solidFill>
          <a:ln>
            <a:solidFill>
              <a:schemeClr val="tx2">
                <a:lumMod val="20000"/>
                <a:lumOff val="80000"/>
              </a:schemeClr>
            </a:solidFill>
          </a:ln>
        </p:spPr>
        <p:txBody>
          <a:bodyPr wrap="square" rtlCol="0">
            <a:noAutofit/>
          </a:bodyPr>
          <a:p>
            <a:pPr>
              <a:lnSpc>
                <a:spcPct val="150000"/>
              </a:lnSpc>
            </a:pPr>
            <a:r>
              <a:rPr lang="zh-CN" altLang="en-US" b="1">
                <a:solidFill>
                  <a:schemeClr val="tx2">
                    <a:lumMod val="50000"/>
                  </a:schemeClr>
                </a:solidFill>
                <a:latin typeface="Tahoma" panose="020B0604030504040204" pitchFamily="34" charset="0"/>
                <a:cs typeface="Tahoma" panose="020B0604030504040204" pitchFamily="34" charset="0"/>
                <a:sym typeface="+mn-ea"/>
              </a:rPr>
              <a:t>In vocational education, designing and implementing effective instructional programs has always been a critical area of research. The Four Component Instructional Design model, or 4C/ID, introduced by Jeroen van Merriënboer in 1997, has been widely applied across vocational and higher education.</a:t>
            </a:r>
            <a:endParaRPr lang="zh-CN" altLang="en-US" b="1">
              <a:solidFill>
                <a:schemeClr val="tx2">
                  <a:lumMod val="50000"/>
                </a:schemeClr>
              </a:solidFill>
              <a:latin typeface="Tahoma" panose="020B0604030504040204" pitchFamily="34" charset="0"/>
              <a:cs typeface="Tahoma" panose="020B0604030504040204" pitchFamily="34" charset="0"/>
              <a:sym typeface="+mn-ea"/>
            </a:endParaRPr>
          </a:p>
        </p:txBody>
      </p:sp>
      <p:pic>
        <p:nvPicPr>
          <p:cNvPr id="6" name="图片 5" descr="1997"/>
          <p:cNvPicPr>
            <a:picLocks noChangeAspect="1"/>
          </p:cNvPicPr>
          <p:nvPr/>
        </p:nvPicPr>
        <p:blipFill>
          <a:blip r:embed="rId2"/>
          <a:stretch>
            <a:fillRect/>
          </a:stretch>
        </p:blipFill>
        <p:spPr>
          <a:xfrm>
            <a:off x="175260" y="3281680"/>
            <a:ext cx="1568450" cy="1998345"/>
          </a:xfrm>
          <a:prstGeom prst="rect">
            <a:avLst/>
          </a:prstGeom>
          <a:scene3d>
            <a:camera prst="perspectiveContrastingRightFacing"/>
            <a:lightRig rig="threePt" dir="t"/>
          </a:scene3d>
        </p:spPr>
      </p:pic>
      <p:sp>
        <p:nvSpPr>
          <p:cNvPr id="11" name="文本框 10"/>
          <p:cNvSpPr txBox="1"/>
          <p:nvPr/>
        </p:nvSpPr>
        <p:spPr>
          <a:xfrm>
            <a:off x="1650365" y="3418840"/>
            <a:ext cx="2870200" cy="1740535"/>
          </a:xfrm>
          <a:prstGeom prst="rect">
            <a:avLst/>
          </a:prstGeom>
          <a:noFill/>
          <a:ln>
            <a:solidFill>
              <a:srgbClr val="C19089"/>
            </a:solidFill>
            <a:prstDash val="sysDot"/>
          </a:ln>
        </p:spPr>
        <p:txBody>
          <a:bodyPr wrap="square" rtlCol="0">
            <a:noAutofit/>
          </a:bodyPr>
          <a:p>
            <a:r>
              <a:rPr lang="zh-CN" altLang="en-US">
                <a:solidFill>
                  <a:schemeClr val="bg1"/>
                </a:solidFill>
              </a:rPr>
              <a:t>Van Merriënboer, J. J. (1997). Training complex cognitive skills: A four-component instructional design model for technical training.</a:t>
            </a:r>
            <a:endParaRPr lang="zh-CN" altLang="en-US">
              <a:solidFill>
                <a:schemeClr val="bg1"/>
              </a:solidFill>
            </a:endParaRPr>
          </a:p>
        </p:txBody>
      </p:sp>
      <p:pic>
        <p:nvPicPr>
          <p:cNvPr id="12" name="图片 11" descr="2017"/>
          <p:cNvPicPr>
            <a:picLocks noChangeAspect="1"/>
          </p:cNvPicPr>
          <p:nvPr/>
        </p:nvPicPr>
        <p:blipFill>
          <a:blip r:embed="rId3"/>
          <a:stretch>
            <a:fillRect/>
          </a:stretch>
        </p:blipFill>
        <p:spPr>
          <a:xfrm>
            <a:off x="7461885" y="3315970"/>
            <a:ext cx="1409700" cy="1930400"/>
          </a:xfrm>
          <a:prstGeom prst="rect">
            <a:avLst/>
          </a:prstGeom>
          <a:scene3d>
            <a:camera prst="perspectiveContrastingLeftFacing"/>
            <a:lightRig rig="threePt" dir="t"/>
          </a:scene3d>
        </p:spPr>
      </p:pic>
      <p:sp>
        <p:nvSpPr>
          <p:cNvPr id="13" name="文本框 12"/>
          <p:cNvSpPr txBox="1"/>
          <p:nvPr/>
        </p:nvSpPr>
        <p:spPr>
          <a:xfrm>
            <a:off x="4676140" y="3418840"/>
            <a:ext cx="2936240" cy="1753235"/>
          </a:xfrm>
          <a:prstGeom prst="rect">
            <a:avLst/>
          </a:prstGeom>
          <a:noFill/>
          <a:ln>
            <a:solidFill>
              <a:srgbClr val="C19089"/>
            </a:solidFill>
            <a:prstDash val="sysDot"/>
          </a:ln>
        </p:spPr>
        <p:txBody>
          <a:bodyPr wrap="square" rtlCol="0">
            <a:spAutoFit/>
          </a:bodyPr>
          <a:p>
            <a:r>
              <a:rPr lang="zh-CN" altLang="en-US">
                <a:solidFill>
                  <a:schemeClr val="bg1"/>
                </a:solidFill>
              </a:rPr>
              <a:t>Van Merriënboer, J. J., &amp; Kirschner, P. A. (2017). Ten steps to complex learning: A systematic approach to four-component instructional design</a:t>
            </a:r>
            <a:endParaRPr lang="zh-CN" altLang="en-US">
              <a:solidFill>
                <a:schemeClr val="bg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out)">
                                      <p:cBhvr>
                                        <p:cTn id="10" dur="2000"/>
                                        <p:tgtEl>
                                          <p:spTgt spid="11"/>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out)">
                                      <p:cBhvr>
                                        <p:cTn id="13" dur="2000"/>
                                        <p:tgtEl>
                                          <p:spTgt spid="13"/>
                                        </p:tgtEl>
                                      </p:cBhvr>
                                    </p:animEffect>
                                  </p:childTnLst>
                                </p:cTn>
                              </p:par>
                              <p:par>
                                <p:cTn id="14" presetID="6" presetClass="entr" presetSubtype="32"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out)">
                                      <p:cBhvr>
                                        <p:cTn id="16" dur="2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 METHODOLOGY</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27" name="文本框 26"/>
          <p:cNvSpPr txBox="1"/>
          <p:nvPr/>
        </p:nvSpPr>
        <p:spPr>
          <a:xfrm>
            <a:off x="1877060" y="1712595"/>
            <a:ext cx="7058660" cy="1316355"/>
          </a:xfrm>
          <a:prstGeom prst="rect">
            <a:avLst/>
          </a:prstGeom>
          <a:noFill/>
          <a:ln w="12700">
            <a:gradFill>
              <a:gsLst>
                <a:gs pos="53000">
                  <a:srgbClr val="C779D0"/>
                </a:gs>
                <a:gs pos="0">
                  <a:srgbClr val="FEA958"/>
                </a:gs>
                <a:gs pos="100000">
                  <a:srgbClr val="4BC0C8"/>
                </a:gs>
              </a:gsLst>
              <a:lin ang="0" scaled="0"/>
              <a:tileRect l="-100000" t="-100000"/>
            </a:gradFill>
          </a:ln>
        </p:spPr>
        <p:txBody>
          <a:bodyPr wrap="square" rtlCol="0">
            <a:noAutofit/>
          </a:bodyPr>
          <a:p>
            <a:pPr>
              <a:lnSpc>
                <a:spcPct val="110000"/>
              </a:lnSpc>
            </a:pPr>
            <a:r>
              <a:rPr lang="en-US" altLang="zh-CN">
                <a:solidFill>
                  <a:schemeClr val="bg1"/>
                </a:solidFill>
                <a:latin typeface="Tahoma" panose="020B0604030504040204" pitchFamily="34" charset="0"/>
                <a:cs typeface="Tahoma" panose="020B0604030504040204" pitchFamily="34" charset="0"/>
              </a:rPr>
              <a:t>C</a:t>
            </a:r>
            <a:r>
              <a:rPr lang="zh-CN" altLang="en-US">
                <a:solidFill>
                  <a:schemeClr val="bg1"/>
                </a:solidFill>
                <a:latin typeface="Tahoma" panose="020B0604030504040204" pitchFamily="34" charset="0"/>
                <a:cs typeface="Tahoma" panose="020B0604030504040204" pitchFamily="34" charset="0"/>
              </a:rPr>
              <a:t>ase study aimed at engaging with and reporting the educational activities that it can take an example of an activity — 'an  instance  in  action' — and  use  multiple  methods  and  data  sources  to  explore  it  and interrogate it</a:t>
            </a:r>
            <a:r>
              <a:rPr lang="en-US" altLang="zh-CN">
                <a:solidFill>
                  <a:schemeClr val="bg1"/>
                </a:solidFill>
                <a:latin typeface="Tahoma" panose="020B0604030504040204" pitchFamily="34" charset="0"/>
                <a:cs typeface="Tahoma" panose="020B0604030504040204" pitchFamily="34" charset="0"/>
              </a:rPr>
              <a:t> (Somekh &amp; Lewin, 2005: 53 )</a:t>
            </a:r>
            <a:r>
              <a:rPr lang="zh-CN" altLang="en-US">
                <a:solidFill>
                  <a:schemeClr val="bg1"/>
                </a:solidFill>
                <a:latin typeface="Tahoma" panose="020B0604030504040204" pitchFamily="34" charset="0"/>
                <a:cs typeface="Tahoma" panose="020B0604030504040204" pitchFamily="34" charset="0"/>
              </a:rPr>
              <a:t>.</a:t>
            </a:r>
            <a:endParaRPr lang="zh-CN" altLang="en-US">
              <a:solidFill>
                <a:schemeClr val="bg1"/>
              </a:solidFill>
              <a:latin typeface="Tahoma" panose="020B0604030504040204" pitchFamily="34" charset="0"/>
              <a:cs typeface="Tahoma" panose="020B0604030504040204" pitchFamily="34" charset="0"/>
            </a:endParaRPr>
          </a:p>
        </p:txBody>
      </p:sp>
      <p:sp>
        <p:nvSpPr>
          <p:cNvPr id="29" name="文本框 28"/>
          <p:cNvSpPr txBox="1"/>
          <p:nvPr/>
        </p:nvSpPr>
        <p:spPr>
          <a:xfrm>
            <a:off x="297180" y="3501390"/>
            <a:ext cx="1177925" cy="883285"/>
          </a:xfrm>
          <a:prstGeom prst="rect">
            <a:avLst/>
          </a:prstGeom>
          <a:noFill/>
          <a:ln>
            <a:gradFill>
              <a:gsLst>
                <a:gs pos="50000">
                  <a:schemeClr val="accent5"/>
                </a:gs>
                <a:gs pos="0">
                  <a:schemeClr val="accent5">
                    <a:lumMod val="25000"/>
                    <a:lumOff val="75000"/>
                  </a:schemeClr>
                </a:gs>
                <a:gs pos="100000">
                  <a:schemeClr val="accent5">
                    <a:lumMod val="85000"/>
                  </a:schemeClr>
                </a:gs>
              </a:gsLst>
              <a:lin ang="5400000" scaled="0"/>
            </a:gradFill>
          </a:ln>
        </p:spPr>
        <p:txBody>
          <a:bodyPr wrap="square" rtlCol="0">
            <a:noAutofit/>
          </a:bodyPr>
          <a:p>
            <a:r>
              <a:rPr lang="en-US" altLang="zh-CN" sz="2400" b="1">
                <a:solidFill>
                  <a:schemeClr val="bg1"/>
                </a:solidFill>
              </a:rPr>
              <a:t>Case</a:t>
            </a:r>
            <a:br>
              <a:rPr lang="en-US" altLang="zh-CN" sz="2400" b="1">
                <a:solidFill>
                  <a:schemeClr val="bg1"/>
                </a:solidFill>
              </a:rPr>
            </a:br>
            <a:r>
              <a:rPr lang="en-US" altLang="zh-CN" sz="2400" b="1">
                <a:solidFill>
                  <a:schemeClr val="bg1"/>
                </a:solidFill>
              </a:rPr>
              <a:t>Study</a:t>
            </a:r>
            <a:endParaRPr lang="en-US" altLang="zh-CN" sz="2400" b="1">
              <a:solidFill>
                <a:schemeClr val="bg1"/>
              </a:solidFill>
            </a:endParaRPr>
          </a:p>
        </p:txBody>
      </p:sp>
      <p:sp>
        <p:nvSpPr>
          <p:cNvPr id="30" name="文本框 29"/>
          <p:cNvSpPr txBox="1"/>
          <p:nvPr/>
        </p:nvSpPr>
        <p:spPr>
          <a:xfrm>
            <a:off x="1844675" y="4761865"/>
            <a:ext cx="7091680" cy="1313815"/>
          </a:xfrm>
          <a:prstGeom prst="rect">
            <a:avLst/>
          </a:prstGeom>
          <a:noFill/>
          <a:ln w="12700">
            <a:gradFill>
              <a:gsLst>
                <a:gs pos="53000">
                  <a:srgbClr val="C779D0"/>
                </a:gs>
                <a:gs pos="0">
                  <a:srgbClr val="FEA958"/>
                </a:gs>
                <a:gs pos="100000">
                  <a:srgbClr val="4BC0C8"/>
                </a:gs>
              </a:gsLst>
              <a:lin ang="0" scaled="0"/>
              <a:tileRect l="-100000" t="-100000"/>
            </a:gradFill>
          </a:ln>
        </p:spPr>
        <p:txBody>
          <a:bodyPr wrap="square" rtlCol="0">
            <a:noAutofit/>
          </a:bodyPr>
          <a:p>
            <a:pPr>
              <a:lnSpc>
                <a:spcPct val="110000"/>
              </a:lnSpc>
            </a:pPr>
            <a:r>
              <a:rPr lang="zh-CN" altLang="en-US">
                <a:solidFill>
                  <a:schemeClr val="bg1"/>
                </a:solidFill>
                <a:latin typeface="Tahoma" panose="020B0604030504040204" pitchFamily="34" charset="0"/>
                <a:cs typeface="Tahoma" panose="020B0604030504040204" pitchFamily="34" charset="0"/>
              </a:rPr>
              <a:t> </a:t>
            </a:r>
            <a:r>
              <a:rPr lang="en-US" altLang="zh-CN">
                <a:solidFill>
                  <a:schemeClr val="bg1"/>
                </a:solidFill>
                <a:latin typeface="Tahoma" panose="020B0604030504040204" pitchFamily="34" charset="0"/>
                <a:cs typeface="Tahoma" panose="020B0604030504040204" pitchFamily="34" charset="0"/>
              </a:rPr>
              <a:t>T</a:t>
            </a:r>
            <a:r>
              <a:rPr lang="zh-CN" altLang="en-US">
                <a:solidFill>
                  <a:schemeClr val="bg1"/>
                </a:solidFill>
                <a:latin typeface="Tahoma" panose="020B0604030504040204" pitchFamily="34" charset="0"/>
                <a:cs typeface="Tahoma" panose="020B0604030504040204" pitchFamily="34" charset="0"/>
              </a:rPr>
              <a:t>o explore the complex dynamics of instructional design in dance performance curriculum contributes to a comprehensive understanding of the processes and outcomes associated with educational interventions in this field.</a:t>
            </a:r>
            <a:endParaRPr lang="zh-CN" altLang="en-US">
              <a:solidFill>
                <a:schemeClr val="bg1"/>
              </a:solidFill>
              <a:latin typeface="Tahoma" panose="020B0604030504040204" pitchFamily="34" charset="0"/>
              <a:cs typeface="Tahoma" panose="020B0604030504040204" pitchFamily="34" charset="0"/>
            </a:endParaRPr>
          </a:p>
        </p:txBody>
      </p:sp>
      <p:sp>
        <p:nvSpPr>
          <p:cNvPr id="31" name="文本框 30"/>
          <p:cNvSpPr txBox="1"/>
          <p:nvPr/>
        </p:nvSpPr>
        <p:spPr>
          <a:xfrm>
            <a:off x="1844675" y="3501390"/>
            <a:ext cx="7058660" cy="788035"/>
          </a:xfrm>
          <a:prstGeom prst="rect">
            <a:avLst/>
          </a:prstGeom>
          <a:noFill/>
          <a:ln w="12700">
            <a:gradFill>
              <a:gsLst>
                <a:gs pos="53000">
                  <a:srgbClr val="C779D0"/>
                </a:gs>
                <a:gs pos="0">
                  <a:srgbClr val="FEA958"/>
                </a:gs>
                <a:gs pos="100000">
                  <a:srgbClr val="4BC0C8"/>
                </a:gs>
              </a:gsLst>
              <a:lin ang="0" scaled="0"/>
              <a:tileRect l="-100000" t="-100000"/>
            </a:gradFill>
          </a:ln>
        </p:spPr>
        <p:txBody>
          <a:bodyPr wrap="square" rtlCol="0">
            <a:noAutofit/>
          </a:bodyPr>
          <a:p>
            <a:pPr>
              <a:lnSpc>
                <a:spcPct val="110000"/>
              </a:lnSpc>
            </a:pPr>
            <a:r>
              <a:rPr lang="en-US">
                <a:solidFill>
                  <a:schemeClr val="bg1"/>
                </a:solidFill>
                <a:latin typeface="Tahoma" panose="020B0604030504040204" pitchFamily="34" charset="0"/>
                <a:cs typeface="Tahoma" panose="020B0604030504040204" pitchFamily="34" charset="0"/>
              </a:rPr>
              <a:t>W</a:t>
            </a:r>
            <a:r>
              <a:rPr>
                <a:solidFill>
                  <a:schemeClr val="bg1"/>
                </a:solidFill>
                <a:latin typeface="Tahoma" panose="020B0604030504040204" pitchFamily="34" charset="0"/>
                <a:cs typeface="Tahoma" panose="020B0604030504040204" pitchFamily="34" charset="0"/>
              </a:rPr>
              <a:t>hen the focus of the study is to answer “how ” and “why ” questions, you should use a case study approach</a:t>
            </a:r>
            <a:r>
              <a:rPr>
                <a:solidFill>
                  <a:schemeClr val="bg1"/>
                </a:solidFill>
                <a:latin typeface="Tahoma" panose="020B0604030504040204" pitchFamily="34" charset="0"/>
                <a:cs typeface="Tahoma" panose="020B0604030504040204" pitchFamily="34" charset="0"/>
                <a:sym typeface="+mn-ea"/>
              </a:rPr>
              <a:t> (</a:t>
            </a:r>
            <a:r>
              <a:rPr>
                <a:solidFill>
                  <a:schemeClr val="bg1"/>
                </a:solidFill>
                <a:latin typeface="Tahoma" panose="020B0604030504040204" pitchFamily="34" charset="0"/>
                <a:cs typeface="Tahoma" panose="020B0604030504040204" pitchFamily="34" charset="0"/>
                <a:sym typeface="+mn-ea"/>
              </a:rPr>
              <a:t>Yin</a:t>
            </a:r>
            <a:r>
              <a:rPr lang="en-US">
                <a:solidFill>
                  <a:schemeClr val="bg1"/>
                </a:solidFill>
                <a:latin typeface="Tahoma" panose="020B0604030504040204" pitchFamily="34" charset="0"/>
                <a:cs typeface="Tahoma" panose="020B0604030504040204" pitchFamily="34" charset="0"/>
                <a:sym typeface="+mn-ea"/>
              </a:rPr>
              <a:t>, </a:t>
            </a:r>
            <a:r>
              <a:rPr>
                <a:solidFill>
                  <a:schemeClr val="bg1"/>
                </a:solidFill>
                <a:latin typeface="Tahoma" panose="020B0604030504040204" pitchFamily="34" charset="0"/>
                <a:cs typeface="Tahoma" panose="020B0604030504040204" pitchFamily="34" charset="0"/>
                <a:sym typeface="+mn-ea"/>
              </a:rPr>
              <a:t>2003: 24) </a:t>
            </a:r>
            <a:r>
              <a:rPr>
                <a:solidFill>
                  <a:schemeClr val="bg1"/>
                </a:solidFill>
                <a:latin typeface="Tahoma" panose="020B0604030504040204" pitchFamily="34" charset="0"/>
                <a:cs typeface="Tahoma" panose="020B0604030504040204" pitchFamily="34" charset="0"/>
              </a:rPr>
              <a:t>.</a:t>
            </a:r>
            <a:endParaRPr>
              <a:solidFill>
                <a:schemeClr val="bg1"/>
              </a:solidFill>
              <a:latin typeface="Tahoma" panose="020B0604030504040204" pitchFamily="34" charset="0"/>
              <a:cs typeface="Tahoma" panose="020B0604030504040204" pitchFamily="34" charset="0"/>
            </a:endParaRPr>
          </a:p>
        </p:txBody>
      </p:sp>
      <p:sp>
        <p:nvSpPr>
          <p:cNvPr id="32" name="左大括号 31"/>
          <p:cNvSpPr/>
          <p:nvPr/>
        </p:nvSpPr>
        <p:spPr>
          <a:xfrm>
            <a:off x="1475105" y="2632710"/>
            <a:ext cx="369570" cy="2861310"/>
          </a:xfrm>
          <a:prstGeom prst="leftBrace">
            <a:avLst/>
          </a:prstGeom>
        </p:spPr>
        <p:style>
          <a:lnRef idx="2">
            <a:schemeClr val="accent1"/>
          </a:lnRef>
          <a:fillRef idx="0">
            <a:schemeClr val="accent1"/>
          </a:fillRef>
          <a:effectRef idx="1">
            <a:schemeClr val="accent1"/>
          </a:effectRef>
          <a:fontRef idx="minor">
            <a:schemeClr val="tx1"/>
          </a:fontRef>
        </p:style>
        <p:txBody>
          <a:bodyPr/>
          <a:p>
            <a:endParaRPr lang="zh-CN" altLang="en-US"/>
          </a:p>
        </p:txBody>
      </p:sp>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1+#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1+#ppt_w/2"/>
                                          </p:val>
                                        </p:tav>
                                        <p:tav tm="100000">
                                          <p:val>
                                            <p:strVal val="#ppt_x"/>
                                          </p:val>
                                        </p:tav>
                                      </p:tavLst>
                                    </p:anim>
                                    <p:anim calcmode="lin" valueType="num">
                                      <p:cBhvr additive="base">
                                        <p:cTn id="2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1+#ppt_w/2"/>
                                          </p:val>
                                        </p:tav>
                                        <p:tav tm="100000">
                                          <p:val>
                                            <p:strVal val="#ppt_x"/>
                                          </p:val>
                                        </p:tav>
                                      </p:tavLst>
                                    </p:anim>
                                    <p:anim calcmode="lin" valueType="num">
                                      <p:cBhvr additive="base">
                                        <p:cTn id="30"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2" grpId="0" animBg="1"/>
      <p:bldP spid="27" grpId="0" animBg="1"/>
      <p:bldP spid="31"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2080" y="115570"/>
            <a:ext cx="46145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l"/>
            <a:r>
              <a:rPr lang="en-US" sz="2800" b="1" dirty="0">
                <a:latin typeface="Tahoma" panose="020B0604030504040204" pitchFamily="34" charset="0"/>
                <a:ea typeface="Tahoma" panose="020B0604030504040204" pitchFamily="34" charset="0"/>
                <a:cs typeface="Tahoma" panose="020B0604030504040204" pitchFamily="34" charset="0"/>
              </a:rPr>
              <a:t>2.1 Principles on  4C/ID</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1" name="文本框 10"/>
          <p:cNvSpPr txBox="1"/>
          <p:nvPr/>
        </p:nvSpPr>
        <p:spPr>
          <a:xfrm>
            <a:off x="190500" y="1355725"/>
            <a:ext cx="8768080" cy="1250950"/>
          </a:xfrm>
          <a:prstGeom prst="rect">
            <a:avLst/>
          </a:prstGeom>
          <a:noFill/>
          <a:ln>
            <a:solidFill>
              <a:srgbClr val="C19089"/>
            </a:solidFill>
            <a:prstDash val="sysDot"/>
          </a:ln>
        </p:spPr>
        <p:txBody>
          <a:bodyPr wrap="square" rtlCol="0">
            <a:noAutofit/>
          </a:bodyPr>
          <a:p>
            <a:r>
              <a:rPr lang="zh-CN" altLang="en-US">
                <a:solidFill>
                  <a:schemeClr val="bg1"/>
                </a:solidFill>
              </a:rPr>
              <a:t>The Four Component Instructional Design  model  is considered one of the most competitive instructional design theories of our time, and is particularly relevant  in  improving  instructional  efficacy,  focusing  on  complex  learning,  and  enabling  learning transfer (Sheng &amp; Ma, 2018, Francom, 2018, Güney, 2019, Costa, Miranda &amp; Melo, 2022).</a:t>
            </a:r>
            <a:endParaRPr lang="zh-CN" altLang="en-US">
              <a:solidFill>
                <a:schemeClr val="bg1"/>
              </a:solidFill>
            </a:endParaRPr>
          </a:p>
        </p:txBody>
      </p:sp>
      <p:pic>
        <p:nvPicPr>
          <p:cNvPr id="44" name="图片 43" descr="citations"/>
          <p:cNvPicPr>
            <a:picLocks noChangeAspect="1"/>
          </p:cNvPicPr>
          <p:nvPr>
            <p:custDataLst>
              <p:tags r:id="rId2"/>
            </p:custDataLst>
          </p:nvPr>
        </p:nvPicPr>
        <p:blipFill>
          <a:blip r:embed="rId3"/>
          <a:stretch>
            <a:fillRect/>
          </a:stretch>
        </p:blipFill>
        <p:spPr>
          <a:xfrm>
            <a:off x="184785" y="3408680"/>
            <a:ext cx="1550035" cy="1503045"/>
          </a:xfrm>
          <a:prstGeom prst="ellipse">
            <a:avLst/>
          </a:prstGeom>
          <a:ln w="19050">
            <a:solidFill>
              <a:srgbClr val="C19089"/>
            </a:solidFill>
          </a:ln>
        </p:spPr>
      </p:pic>
      <p:sp>
        <p:nvSpPr>
          <p:cNvPr id="2" name="文本框 1"/>
          <p:cNvSpPr txBox="1"/>
          <p:nvPr/>
        </p:nvSpPr>
        <p:spPr>
          <a:xfrm>
            <a:off x="132080" y="5168265"/>
            <a:ext cx="1783715" cy="855980"/>
          </a:xfrm>
          <a:prstGeom prst="rect">
            <a:avLst/>
          </a:prstGeom>
          <a:noFill/>
        </p:spPr>
        <p:txBody>
          <a:bodyPr wrap="square" rtlCol="0" anchor="t">
            <a:noAutofit/>
          </a:bodyPr>
          <a:p>
            <a:r>
              <a:rPr lang="zh-CN" altLang="en-US" sz="1600" b="1" dirty="0">
                <a:solidFill>
                  <a:schemeClr val="bg1"/>
                </a:solidFill>
                <a:latin typeface="Tahoma" panose="020B0604030504040204" pitchFamily="34" charset="0"/>
                <a:cs typeface="Tahoma" panose="020B0604030504040204" pitchFamily="34" charset="0"/>
              </a:rPr>
              <a:t>Jeroen J.G. van</a:t>
            </a:r>
            <a:r>
              <a:rPr lang="en-US" altLang="zh-CN" sz="1600" b="1" dirty="0">
                <a:solidFill>
                  <a:schemeClr val="bg1"/>
                </a:solidFill>
                <a:latin typeface="Tahoma" panose="020B0604030504040204" pitchFamily="34" charset="0"/>
                <a:cs typeface="Tahoma" panose="020B0604030504040204" pitchFamily="34" charset="0"/>
              </a:rPr>
              <a:t> </a:t>
            </a:r>
            <a:r>
              <a:rPr lang="zh-CN" altLang="en-US" sz="1600" b="1" dirty="0">
                <a:solidFill>
                  <a:schemeClr val="bg1"/>
                </a:solidFill>
                <a:latin typeface="Tahoma" panose="020B0604030504040204" pitchFamily="34" charset="0"/>
                <a:cs typeface="Tahoma" panose="020B0604030504040204" pitchFamily="34" charset="0"/>
              </a:rPr>
              <a:t>Merrinboer</a:t>
            </a:r>
            <a:br>
              <a:rPr lang="zh-CN" altLang="en-US" sz="1600" b="1" dirty="0">
                <a:solidFill>
                  <a:schemeClr val="bg1"/>
                </a:solidFill>
                <a:latin typeface="Tahoma" panose="020B0604030504040204" pitchFamily="34" charset="0"/>
                <a:cs typeface="Tahoma" panose="020B0604030504040204" pitchFamily="34" charset="0"/>
              </a:rPr>
            </a:br>
            <a:r>
              <a:rPr lang="zh-CN" altLang="en-US" sz="1600" b="1" dirty="0">
                <a:solidFill>
                  <a:schemeClr val="bg1"/>
                </a:solidFill>
                <a:latin typeface="Tahoma" panose="020B0604030504040204" pitchFamily="34" charset="0"/>
                <a:cs typeface="Tahoma" panose="020B0604030504040204" pitchFamily="34" charset="0"/>
              </a:rPr>
              <a:t>（1959-）</a:t>
            </a:r>
            <a:endParaRPr lang="zh-CN" altLang="en-US" sz="1600" b="1" dirty="0">
              <a:solidFill>
                <a:schemeClr val="bg1"/>
              </a:solidFill>
              <a:latin typeface="Tahoma" panose="020B0604030504040204" pitchFamily="34" charset="0"/>
              <a:cs typeface="Tahoma" panose="020B0604030504040204" pitchFamily="34" charset="0"/>
            </a:endParaRPr>
          </a:p>
        </p:txBody>
      </p:sp>
      <p:sp>
        <p:nvSpPr>
          <p:cNvPr id="3" name="矩形: 圆角 28"/>
          <p:cNvSpPr/>
          <p:nvPr>
            <p:custDataLst>
              <p:tags r:id="rId4"/>
            </p:custDataLst>
          </p:nvPr>
        </p:nvSpPr>
        <p:spPr>
          <a:xfrm>
            <a:off x="2040179" y="3035514"/>
            <a:ext cx="1888376" cy="465043"/>
          </a:xfrm>
          <a:prstGeom prst="roundRect">
            <a:avLst/>
          </a:prstGeom>
          <a:gradFill flip="none" rotWithShape="1">
            <a:gsLst>
              <a:gs pos="11000">
                <a:schemeClr val="accent1">
                  <a:lumMod val="60000"/>
                  <a:lumOff val="40000"/>
                  <a:alpha val="100000"/>
                </a:schemeClr>
              </a:gs>
              <a:gs pos="100000">
                <a:schemeClr val="accent1">
                  <a:alpha val="100000"/>
                </a:schemeClr>
              </a:gs>
            </a:gsLst>
            <a:lin ang="0" scaled="1"/>
            <a:tileRect/>
          </a:gradFill>
          <a:ln>
            <a:noFill/>
          </a:ln>
          <a:effectLst>
            <a:outerShdw blurRad="76200" dist="38100" dir="2700000" algn="tl" rotWithShape="0">
              <a:schemeClr val="accent1">
                <a:lumMod val="7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rgbClr val="FFFFFF"/>
                </a:solidFill>
                <a:latin typeface="Tahoma" panose="020B0604030504040204" pitchFamily="34" charset="0"/>
                <a:cs typeface="Tahoma" panose="020B0604030504040204" pitchFamily="34" charset="0"/>
              </a:rPr>
              <a:t>Learning task</a:t>
            </a:r>
            <a:endParaRPr lang="en-US" altLang="zh-CN" b="1" dirty="0">
              <a:solidFill>
                <a:srgbClr val="FFFFFF"/>
              </a:solidFill>
              <a:latin typeface="Tahoma" panose="020B0604030504040204" pitchFamily="34" charset="0"/>
              <a:cs typeface="Tahoma" panose="020B0604030504040204" pitchFamily="34" charset="0"/>
            </a:endParaRPr>
          </a:p>
        </p:txBody>
      </p:sp>
      <p:sp>
        <p:nvSpPr>
          <p:cNvPr id="4" name="矩形: 圆角 29"/>
          <p:cNvSpPr/>
          <p:nvPr>
            <p:custDataLst>
              <p:tags r:id="rId5"/>
            </p:custDataLst>
          </p:nvPr>
        </p:nvSpPr>
        <p:spPr>
          <a:xfrm>
            <a:off x="2028825" y="3929380"/>
            <a:ext cx="1899920" cy="540385"/>
          </a:xfrm>
          <a:prstGeom prst="roundRect">
            <a:avLst/>
          </a:prstGeom>
          <a:gradFill flip="none" rotWithShape="1">
            <a:gsLst>
              <a:gs pos="11000">
                <a:schemeClr val="accent2">
                  <a:lumMod val="60000"/>
                  <a:lumOff val="40000"/>
                  <a:alpha val="100000"/>
                </a:schemeClr>
              </a:gs>
              <a:gs pos="100000">
                <a:schemeClr val="accent2">
                  <a:alpha val="100000"/>
                </a:schemeClr>
              </a:gs>
            </a:gsLst>
            <a:lin ang="0" scaled="1"/>
            <a:tileRect/>
          </a:gradFill>
          <a:ln>
            <a:noFill/>
          </a:ln>
          <a:effectLst>
            <a:outerShdw blurRad="76200" dist="38100" dir="2700000" algn="tl" rotWithShape="0">
              <a:schemeClr val="accent2">
                <a:lumMod val="7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bg1"/>
                </a:solidFill>
                <a:latin typeface="Tahoma" panose="020B0604030504040204" pitchFamily="34" charset="0"/>
                <a:cs typeface="Tahoma" panose="020B0604030504040204" pitchFamily="34" charset="0"/>
              </a:rPr>
              <a:t>Supportive</a:t>
            </a:r>
            <a:endParaRPr lang="en-US" altLang="zh-CN" b="1" dirty="0">
              <a:solidFill>
                <a:schemeClr val="bg1"/>
              </a:solidFill>
              <a:latin typeface="Tahoma" panose="020B0604030504040204" pitchFamily="34" charset="0"/>
              <a:cs typeface="Tahoma" panose="020B0604030504040204" pitchFamily="34" charset="0"/>
            </a:endParaRPr>
          </a:p>
          <a:p>
            <a:pPr algn="ctr"/>
            <a:r>
              <a:rPr lang="en-US" altLang="zh-CN" b="1" dirty="0">
                <a:solidFill>
                  <a:schemeClr val="accent1">
                    <a:lumMod val="75000"/>
                  </a:schemeClr>
                </a:solidFill>
                <a:latin typeface="Tahoma" panose="020B0604030504040204" pitchFamily="34" charset="0"/>
                <a:cs typeface="Tahoma" panose="020B0604030504040204" pitchFamily="34" charset="0"/>
              </a:rPr>
              <a:t> </a:t>
            </a:r>
            <a:r>
              <a:rPr lang="en-US" altLang="zh-CN" b="1" dirty="0">
                <a:solidFill>
                  <a:schemeClr val="bg1"/>
                </a:solidFill>
                <a:latin typeface="Tahoma" panose="020B0604030504040204" pitchFamily="34" charset="0"/>
                <a:cs typeface="Tahoma" panose="020B0604030504040204" pitchFamily="34" charset="0"/>
              </a:rPr>
              <a:t>information</a:t>
            </a:r>
            <a:endParaRPr lang="en-US" altLang="zh-CN" b="1" dirty="0">
              <a:solidFill>
                <a:schemeClr val="bg1"/>
              </a:solidFill>
              <a:latin typeface="Tahoma" panose="020B0604030504040204" pitchFamily="34" charset="0"/>
              <a:cs typeface="Tahoma" panose="020B0604030504040204" pitchFamily="34" charset="0"/>
            </a:endParaRPr>
          </a:p>
        </p:txBody>
      </p:sp>
      <p:sp>
        <p:nvSpPr>
          <p:cNvPr id="7" name="矩形: 圆角 30"/>
          <p:cNvSpPr/>
          <p:nvPr>
            <p:custDataLst>
              <p:tags r:id="rId6"/>
            </p:custDataLst>
          </p:nvPr>
        </p:nvSpPr>
        <p:spPr>
          <a:xfrm>
            <a:off x="2072005" y="4954905"/>
            <a:ext cx="1857375" cy="544830"/>
          </a:xfrm>
          <a:prstGeom prst="roundRect">
            <a:avLst/>
          </a:prstGeom>
          <a:gradFill flip="none" rotWithShape="1">
            <a:gsLst>
              <a:gs pos="11000">
                <a:schemeClr val="accent1">
                  <a:lumMod val="60000"/>
                  <a:lumOff val="40000"/>
                  <a:alpha val="100000"/>
                </a:schemeClr>
              </a:gs>
              <a:gs pos="100000">
                <a:schemeClr val="accent1">
                  <a:alpha val="100000"/>
                </a:schemeClr>
              </a:gs>
            </a:gsLst>
            <a:lin ang="0" scaled="1"/>
            <a:tileRect/>
          </a:gradFill>
          <a:ln>
            <a:noFill/>
          </a:ln>
          <a:effectLst>
            <a:outerShdw blurRad="76200" dist="38100" dir="2700000" algn="tl" rotWithShape="0">
              <a:schemeClr val="accent1">
                <a:lumMod val="7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rgbClr val="FFFFFF"/>
                </a:solidFill>
                <a:latin typeface="Tahoma" panose="020B0604030504040204" pitchFamily="34" charset="0"/>
                <a:cs typeface="Tahoma" panose="020B0604030504040204" pitchFamily="34" charset="0"/>
              </a:rPr>
              <a:t>Procedural </a:t>
            </a:r>
            <a:endParaRPr lang="en-US" altLang="zh-CN" b="1" dirty="0">
              <a:solidFill>
                <a:srgbClr val="FFFFFF"/>
              </a:solidFill>
              <a:latin typeface="Tahoma" panose="020B0604030504040204" pitchFamily="34" charset="0"/>
              <a:cs typeface="Tahoma" panose="020B0604030504040204" pitchFamily="34" charset="0"/>
            </a:endParaRPr>
          </a:p>
          <a:p>
            <a:pPr algn="ctr"/>
            <a:r>
              <a:rPr lang="en-US" altLang="zh-CN" b="1" dirty="0">
                <a:solidFill>
                  <a:srgbClr val="FFFFFF"/>
                </a:solidFill>
                <a:latin typeface="Tahoma" panose="020B0604030504040204" pitchFamily="34" charset="0"/>
                <a:cs typeface="Tahoma" panose="020B0604030504040204" pitchFamily="34" charset="0"/>
              </a:rPr>
              <a:t>information</a:t>
            </a:r>
            <a:endParaRPr lang="en-US" altLang="zh-CN" b="1" dirty="0">
              <a:solidFill>
                <a:srgbClr val="FFFFFF"/>
              </a:solidFill>
              <a:latin typeface="Tahoma" panose="020B0604030504040204" pitchFamily="34" charset="0"/>
              <a:cs typeface="Tahoma" panose="020B0604030504040204" pitchFamily="34" charset="0"/>
            </a:endParaRPr>
          </a:p>
        </p:txBody>
      </p:sp>
      <p:sp>
        <p:nvSpPr>
          <p:cNvPr id="8" name="矩形: 圆角 31"/>
          <p:cNvSpPr/>
          <p:nvPr>
            <p:custDataLst>
              <p:tags r:id="rId7"/>
            </p:custDataLst>
          </p:nvPr>
        </p:nvSpPr>
        <p:spPr>
          <a:xfrm>
            <a:off x="2072005" y="5984875"/>
            <a:ext cx="1857375" cy="576580"/>
          </a:xfrm>
          <a:prstGeom prst="roundRect">
            <a:avLst/>
          </a:prstGeom>
          <a:gradFill flip="none" rotWithShape="1">
            <a:gsLst>
              <a:gs pos="11000">
                <a:schemeClr val="accent2">
                  <a:lumMod val="60000"/>
                  <a:lumOff val="40000"/>
                  <a:alpha val="100000"/>
                </a:schemeClr>
              </a:gs>
              <a:gs pos="100000">
                <a:schemeClr val="accent2">
                  <a:alpha val="100000"/>
                </a:schemeClr>
              </a:gs>
            </a:gsLst>
            <a:lin ang="0" scaled="1"/>
            <a:tileRect/>
          </a:gradFill>
          <a:ln>
            <a:noFill/>
          </a:ln>
          <a:effectLst>
            <a:outerShdw blurRad="76200" dist="38100" dir="2700000" algn="tl" rotWithShape="0">
              <a:schemeClr val="accent2">
                <a:lumMod val="7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rgbClr val="FFFFFF"/>
                </a:solidFill>
                <a:latin typeface="Tahoma" panose="020B0604030504040204" pitchFamily="34" charset="0"/>
                <a:cs typeface="Tahoma" panose="020B0604030504040204" pitchFamily="34" charset="0"/>
              </a:rPr>
              <a:t>Part-task</a:t>
            </a:r>
            <a:endParaRPr lang="en-US" altLang="zh-CN" b="1" dirty="0">
              <a:solidFill>
                <a:srgbClr val="FFFFFF"/>
              </a:solidFill>
              <a:latin typeface="Tahoma" panose="020B0604030504040204" pitchFamily="34" charset="0"/>
              <a:cs typeface="Tahoma" panose="020B0604030504040204" pitchFamily="34" charset="0"/>
            </a:endParaRPr>
          </a:p>
          <a:p>
            <a:pPr algn="ctr"/>
            <a:r>
              <a:rPr lang="en-US" altLang="zh-CN" b="1" dirty="0">
                <a:solidFill>
                  <a:srgbClr val="FFFFFF"/>
                </a:solidFill>
                <a:latin typeface="Tahoma" panose="020B0604030504040204" pitchFamily="34" charset="0"/>
                <a:cs typeface="Tahoma" panose="020B0604030504040204" pitchFamily="34" charset="0"/>
              </a:rPr>
              <a:t> practice</a:t>
            </a:r>
            <a:endParaRPr lang="en-US" altLang="zh-CN" b="1" dirty="0">
              <a:solidFill>
                <a:srgbClr val="FFFFFF"/>
              </a:solidFill>
              <a:latin typeface="Tahoma" panose="020B0604030504040204" pitchFamily="34" charset="0"/>
              <a:cs typeface="Tahoma" panose="020B0604030504040204" pitchFamily="34" charset="0"/>
            </a:endParaRPr>
          </a:p>
        </p:txBody>
      </p:sp>
      <p:sp>
        <p:nvSpPr>
          <p:cNvPr id="14" name="文本框 13"/>
          <p:cNvSpPr txBox="1"/>
          <p:nvPr>
            <p:custDataLst>
              <p:tags r:id="rId8"/>
            </p:custDataLst>
          </p:nvPr>
        </p:nvSpPr>
        <p:spPr>
          <a:xfrm>
            <a:off x="4213860" y="3035300"/>
            <a:ext cx="3980180" cy="412115"/>
          </a:xfrm>
          <a:prstGeom prst="rect">
            <a:avLst/>
          </a:prstGeom>
          <a:noFill/>
        </p:spPr>
        <p:txBody>
          <a:bodyPr wrap="square" lIns="0" tIns="0" rIns="0" bIns="0" rtlCol="0" anchor="t" anchorCtr="0">
            <a:noAutofit/>
          </a:bodyPr>
          <a:p>
            <a:pPr>
              <a:lnSpc>
                <a:spcPct val="150000"/>
              </a:lnSpc>
            </a:pPr>
            <a:r>
              <a:rPr lang="zh-CN" altLang="en-US" sz="1600" b="1" dirty="0">
                <a:solidFill>
                  <a:schemeClr val="bg1"/>
                </a:solidFill>
                <a:latin typeface="Tahoma" panose="020B0604030504040204" pitchFamily="34" charset="0"/>
                <a:cs typeface="Tahoma" panose="020B0604030504040204" pitchFamily="34" charset="0"/>
              </a:rPr>
              <a:t>Derived from real work tasks</a:t>
            </a:r>
            <a:endParaRPr lang="zh-CN" altLang="en-US" sz="1600" b="1" dirty="0">
              <a:solidFill>
                <a:schemeClr val="bg1"/>
              </a:solidFill>
              <a:latin typeface="Tahoma" panose="020B0604030504040204" pitchFamily="34" charset="0"/>
              <a:cs typeface="Tahoma" panose="020B0604030504040204" pitchFamily="34" charset="0"/>
            </a:endParaRPr>
          </a:p>
        </p:txBody>
      </p:sp>
      <p:sp>
        <p:nvSpPr>
          <p:cNvPr id="15" name="文本框 14"/>
          <p:cNvSpPr txBox="1"/>
          <p:nvPr>
            <p:custDataLst>
              <p:tags r:id="rId9"/>
            </p:custDataLst>
          </p:nvPr>
        </p:nvSpPr>
        <p:spPr>
          <a:xfrm>
            <a:off x="4213860" y="3837940"/>
            <a:ext cx="4752340" cy="982345"/>
          </a:xfrm>
          <a:prstGeom prst="rect">
            <a:avLst/>
          </a:prstGeom>
          <a:noFill/>
        </p:spPr>
        <p:txBody>
          <a:bodyPr wrap="square" lIns="0" tIns="0" rIns="0" bIns="0" rtlCol="0" anchor="t" anchorCtr="0">
            <a:noAutofit/>
          </a:bodyPr>
          <a:p>
            <a:pPr algn="l">
              <a:lnSpc>
                <a:spcPct val="150000"/>
              </a:lnSpc>
              <a:buClrTx/>
              <a:buSzTx/>
              <a:buFontTx/>
            </a:pPr>
            <a:r>
              <a:rPr lang="zh-CN" altLang="en-US" sz="1600" b="1" dirty="0">
                <a:solidFill>
                  <a:schemeClr val="bg1"/>
                </a:solidFill>
                <a:latin typeface="Tahoma" panose="020B0604030504040204" pitchFamily="34" charset="0"/>
                <a:cs typeface="Tahoma" panose="020B0604030504040204" pitchFamily="34" charset="0"/>
              </a:rPr>
              <a:t>The background information that serves the learner</a:t>
            </a:r>
            <a:r>
              <a:rPr lang="en-US" altLang="zh-CN" sz="1600" b="1" dirty="0">
                <a:solidFill>
                  <a:schemeClr val="bg1"/>
                </a:solidFill>
                <a:latin typeface="Tahoma" panose="020B0604030504040204" pitchFamily="34" charset="0"/>
                <a:cs typeface="Tahoma" panose="020B0604030504040204" pitchFamily="34" charset="0"/>
              </a:rPr>
              <a:t> to solve</a:t>
            </a:r>
            <a:r>
              <a:rPr lang="zh-CN" altLang="en-US" sz="1600" b="1" dirty="0">
                <a:solidFill>
                  <a:schemeClr val="bg1"/>
                </a:solidFill>
                <a:latin typeface="Tahoma" panose="020B0604030504040204" pitchFamily="34" charset="0"/>
                <a:cs typeface="Tahoma" panose="020B0604030504040204" pitchFamily="34" charset="0"/>
              </a:rPr>
              <a:t> </a:t>
            </a:r>
            <a:r>
              <a:rPr lang="zh-CN" altLang="en-US" sz="1600" b="1" dirty="0">
                <a:solidFill>
                  <a:schemeClr val="bg1"/>
                </a:solidFill>
                <a:latin typeface="Tahoma" panose="020B0604030504040204" pitchFamily="34" charset="0"/>
                <a:cs typeface="Tahoma" panose="020B0604030504040204" pitchFamily="34" charset="0"/>
                <a:sym typeface="+mn-ea"/>
              </a:rPr>
              <a:t>problem</a:t>
            </a:r>
            <a:r>
              <a:rPr lang="en-US" altLang="zh-CN" sz="1600" b="1" dirty="0">
                <a:solidFill>
                  <a:schemeClr val="bg1"/>
                </a:solidFill>
                <a:latin typeface="Tahoma" panose="020B0604030504040204" pitchFamily="34" charset="0"/>
                <a:cs typeface="Tahoma" panose="020B0604030504040204" pitchFamily="34" charset="0"/>
                <a:sym typeface="+mn-ea"/>
              </a:rPr>
              <a:t>s </a:t>
            </a:r>
            <a:r>
              <a:rPr lang="zh-CN" altLang="en-US" sz="1600" b="1" dirty="0">
                <a:solidFill>
                  <a:schemeClr val="bg1"/>
                </a:solidFill>
                <a:latin typeface="Tahoma" panose="020B0604030504040204" pitchFamily="34" charset="0"/>
                <a:cs typeface="Tahoma" panose="020B0604030504040204" pitchFamily="34" charset="0"/>
              </a:rPr>
              <a:t>creative</a:t>
            </a:r>
            <a:r>
              <a:rPr lang="en-US" altLang="zh-CN" sz="1600" b="1" dirty="0">
                <a:solidFill>
                  <a:schemeClr val="bg1"/>
                </a:solidFill>
                <a:latin typeface="Tahoma" panose="020B0604030504040204" pitchFamily="34" charset="0"/>
                <a:cs typeface="Tahoma" panose="020B0604030504040204" pitchFamily="34" charset="0"/>
              </a:rPr>
              <a:t>ly</a:t>
            </a:r>
            <a:endParaRPr lang="en-US" altLang="zh-CN" sz="1600" b="1" dirty="0">
              <a:solidFill>
                <a:schemeClr val="bg1"/>
              </a:solidFill>
              <a:latin typeface="Tahoma" panose="020B0604030504040204" pitchFamily="34" charset="0"/>
              <a:cs typeface="Tahoma" panose="020B0604030504040204" pitchFamily="34" charset="0"/>
            </a:endParaRPr>
          </a:p>
        </p:txBody>
      </p:sp>
      <p:sp>
        <p:nvSpPr>
          <p:cNvPr id="16" name="文本框 15"/>
          <p:cNvSpPr txBox="1"/>
          <p:nvPr>
            <p:custDataLst>
              <p:tags r:id="rId10"/>
            </p:custDataLst>
          </p:nvPr>
        </p:nvSpPr>
        <p:spPr>
          <a:xfrm>
            <a:off x="4213860" y="4958080"/>
            <a:ext cx="4633595" cy="683895"/>
          </a:xfrm>
          <a:prstGeom prst="rect">
            <a:avLst/>
          </a:prstGeom>
          <a:noFill/>
        </p:spPr>
        <p:txBody>
          <a:bodyPr wrap="square" lIns="0" tIns="0" rIns="0" bIns="0" rtlCol="0" anchor="t" anchorCtr="0">
            <a:noAutofit/>
          </a:bodyPr>
          <a:p>
            <a:pPr>
              <a:lnSpc>
                <a:spcPct val="150000"/>
              </a:lnSpc>
            </a:pPr>
            <a:r>
              <a:rPr lang="zh-CN" altLang="en-US" sz="1600" b="1" dirty="0">
                <a:solidFill>
                  <a:schemeClr val="bg1"/>
                </a:solidFill>
                <a:latin typeface="Tahoma" panose="020B0604030504040204" pitchFamily="34" charset="0"/>
                <a:cs typeface="Tahoma" panose="020B0604030504040204" pitchFamily="34" charset="0"/>
              </a:rPr>
              <a:t>Information on standardised processes for</a:t>
            </a:r>
            <a:br>
              <a:rPr lang="zh-CN" altLang="en-US" sz="1600" b="1" dirty="0">
                <a:solidFill>
                  <a:schemeClr val="bg1"/>
                </a:solidFill>
                <a:latin typeface="Tahoma" panose="020B0604030504040204" pitchFamily="34" charset="0"/>
                <a:cs typeface="Tahoma" panose="020B0604030504040204" pitchFamily="34" charset="0"/>
              </a:rPr>
            </a:br>
            <a:r>
              <a:rPr lang="zh-CN" altLang="en-US" sz="1600" b="1" dirty="0">
                <a:solidFill>
                  <a:schemeClr val="bg1"/>
                </a:solidFill>
                <a:latin typeface="Tahoma" panose="020B0604030504040204" pitchFamily="34" charset="0"/>
                <a:cs typeface="Tahoma" panose="020B0604030504040204" pitchFamily="34" charset="0"/>
              </a:rPr>
              <a:t> service learners to access knowledge</a:t>
            </a:r>
            <a:endParaRPr lang="zh-CN" altLang="en-US" sz="1600" b="1" dirty="0">
              <a:solidFill>
                <a:schemeClr val="bg1"/>
              </a:solidFill>
              <a:latin typeface="Tahoma" panose="020B0604030504040204" pitchFamily="34" charset="0"/>
              <a:cs typeface="Tahoma" panose="020B0604030504040204" pitchFamily="34" charset="0"/>
            </a:endParaRPr>
          </a:p>
        </p:txBody>
      </p:sp>
      <p:sp>
        <p:nvSpPr>
          <p:cNvPr id="17" name="文本框 16"/>
          <p:cNvSpPr txBox="1"/>
          <p:nvPr>
            <p:custDataLst>
              <p:tags r:id="rId11"/>
            </p:custDataLst>
          </p:nvPr>
        </p:nvSpPr>
        <p:spPr>
          <a:xfrm>
            <a:off x="4213860" y="5775325"/>
            <a:ext cx="4843780" cy="934720"/>
          </a:xfrm>
          <a:prstGeom prst="rect">
            <a:avLst/>
          </a:prstGeom>
          <a:noFill/>
        </p:spPr>
        <p:txBody>
          <a:bodyPr wrap="square" lIns="0" tIns="0" rIns="0" bIns="0" rtlCol="0" anchor="t" anchorCtr="0">
            <a:noAutofit/>
          </a:bodyPr>
          <a:p>
            <a:pPr>
              <a:lnSpc>
                <a:spcPct val="150000"/>
              </a:lnSpc>
            </a:pPr>
            <a:r>
              <a:rPr lang="zh-CN" altLang="en-US" sz="1600" b="1" dirty="0">
                <a:solidFill>
                  <a:schemeClr val="bg1"/>
                </a:solidFill>
                <a:latin typeface="Tahoma" panose="020B0604030504040204" pitchFamily="34" charset="0"/>
                <a:cs typeface="Tahoma" panose="020B0604030504040204" pitchFamily="34" charset="0"/>
              </a:rPr>
              <a:t>There is clear, repeatable information about the skills that can be mastered with training</a:t>
            </a:r>
            <a:endParaRPr lang="zh-CN" altLang="en-US" sz="1600" b="1" dirty="0">
              <a:solidFill>
                <a:schemeClr val="bg1"/>
              </a:solidFill>
              <a:latin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fmla="">
                                          <p:val>
                                            <p:strVal val="#ppt_x"/>
                                          </p:val>
                                        </p:tav>
                                        <p:tav tm="100000" fmla="">
                                          <p:val>
                                            <p:strVal val="#ppt_x"/>
                                          </p:val>
                                        </p:tav>
                                      </p:tavLst>
                                    </p:anim>
                                    <p:anim calcmode="lin" valueType="num">
                                      <p:cBhvr additive="base">
                                        <p:cTn id="8" dur="5000" fill="hold"/>
                                        <p:tgtEl>
                                          <p:spTgt spid="3"/>
                                        </p:tgtEl>
                                        <p:attrNameLst>
                                          <p:attrName>ppt_y</p:attrName>
                                        </p:attrNameLst>
                                      </p:cBhvr>
                                      <p:tavLst>
                                        <p:tav tm="0" fmla="">
                                          <p:val>
                                            <p:strVal val="1+#ppt_h/2"/>
                                          </p:val>
                                        </p:tav>
                                        <p:tav tm="100000" fmla="">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0" fill="hold"/>
                                        <p:tgtEl>
                                          <p:spTgt spid="4"/>
                                        </p:tgtEl>
                                        <p:attrNameLst>
                                          <p:attrName>ppt_x</p:attrName>
                                        </p:attrNameLst>
                                      </p:cBhvr>
                                      <p:tavLst>
                                        <p:tav tm="0" fmla="">
                                          <p:val>
                                            <p:strVal val="#ppt_x"/>
                                          </p:val>
                                        </p:tav>
                                        <p:tav tm="100000" fmla="">
                                          <p:val>
                                            <p:strVal val="#ppt_x"/>
                                          </p:val>
                                        </p:tav>
                                      </p:tavLst>
                                    </p:anim>
                                    <p:anim calcmode="lin" valueType="num">
                                      <p:cBhvr additive="base">
                                        <p:cTn id="12" dur="5000" fill="hold"/>
                                        <p:tgtEl>
                                          <p:spTgt spid="4"/>
                                        </p:tgtEl>
                                        <p:attrNameLst>
                                          <p:attrName>ppt_y</p:attrName>
                                        </p:attrNameLst>
                                      </p:cBhvr>
                                      <p:tavLst>
                                        <p:tav tm="0" fmla="">
                                          <p:val>
                                            <p:strVal val="1+#ppt_h/2"/>
                                          </p:val>
                                        </p:tav>
                                        <p:tav tm="100000" fmla="">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0" fill="hold"/>
                                        <p:tgtEl>
                                          <p:spTgt spid="14"/>
                                        </p:tgtEl>
                                        <p:attrNameLst>
                                          <p:attrName>ppt_x</p:attrName>
                                        </p:attrNameLst>
                                      </p:cBhvr>
                                      <p:tavLst>
                                        <p:tav tm="0" fmla="">
                                          <p:val>
                                            <p:strVal val="#ppt_x"/>
                                          </p:val>
                                        </p:tav>
                                        <p:tav tm="100000" fmla="">
                                          <p:val>
                                            <p:strVal val="#ppt_x"/>
                                          </p:val>
                                        </p:tav>
                                      </p:tavLst>
                                    </p:anim>
                                    <p:anim calcmode="lin" valueType="num">
                                      <p:cBhvr additive="base">
                                        <p:cTn id="16" dur="5000" fill="hold"/>
                                        <p:tgtEl>
                                          <p:spTgt spid="14"/>
                                        </p:tgtEl>
                                        <p:attrNameLst>
                                          <p:attrName>ppt_y</p:attrName>
                                        </p:attrNameLst>
                                      </p:cBhvr>
                                      <p:tavLst>
                                        <p:tav tm="0" fmla="">
                                          <p:val>
                                            <p:strVal val="1+#ppt_h/2"/>
                                          </p:val>
                                        </p:tav>
                                        <p:tav tm="100000" fmla="">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0" fill="hold"/>
                                        <p:tgtEl>
                                          <p:spTgt spid="15"/>
                                        </p:tgtEl>
                                        <p:attrNameLst>
                                          <p:attrName>ppt_x</p:attrName>
                                        </p:attrNameLst>
                                      </p:cBhvr>
                                      <p:tavLst>
                                        <p:tav tm="0" fmla="">
                                          <p:val>
                                            <p:strVal val="#ppt_x"/>
                                          </p:val>
                                        </p:tav>
                                        <p:tav tm="100000" fmla="">
                                          <p:val>
                                            <p:strVal val="#ppt_x"/>
                                          </p:val>
                                        </p:tav>
                                      </p:tavLst>
                                    </p:anim>
                                    <p:anim calcmode="lin" valueType="num">
                                      <p:cBhvr additive="base">
                                        <p:cTn id="20" dur="5000" fill="hold"/>
                                        <p:tgtEl>
                                          <p:spTgt spid="15"/>
                                        </p:tgtEl>
                                        <p:attrNameLst>
                                          <p:attrName>ppt_y</p:attrName>
                                        </p:attrNameLst>
                                      </p:cBhvr>
                                      <p:tavLst>
                                        <p:tav tm="0" fmla="">
                                          <p:val>
                                            <p:strVal val="1+#ppt_h/2"/>
                                          </p:val>
                                        </p:tav>
                                        <p:tav tm="100000" fmla="">
                                          <p:val>
                                            <p:strVal val="#ppt_y"/>
                                          </p:val>
                                        </p:tav>
                                      </p:tavLst>
                                    </p:anim>
                                  </p:childTnLst>
                                </p:cTn>
                              </p:par>
                              <p:par>
                                <p:cTn id="21" presetID="7"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0" fill="hold"/>
                                        <p:tgtEl>
                                          <p:spTgt spid="7"/>
                                        </p:tgtEl>
                                        <p:attrNameLst>
                                          <p:attrName>ppt_x</p:attrName>
                                        </p:attrNameLst>
                                      </p:cBhvr>
                                      <p:tavLst>
                                        <p:tav tm="0" fmla="">
                                          <p:val>
                                            <p:strVal val="#ppt_x"/>
                                          </p:val>
                                        </p:tav>
                                        <p:tav tm="100000" fmla="">
                                          <p:val>
                                            <p:strVal val="#ppt_x"/>
                                          </p:val>
                                        </p:tav>
                                      </p:tavLst>
                                    </p:anim>
                                    <p:anim calcmode="lin" valueType="num">
                                      <p:cBhvr additive="base">
                                        <p:cTn id="24" dur="5000" fill="hold"/>
                                        <p:tgtEl>
                                          <p:spTgt spid="7"/>
                                        </p:tgtEl>
                                        <p:attrNameLst>
                                          <p:attrName>ppt_y</p:attrName>
                                        </p:attrNameLst>
                                      </p:cBhvr>
                                      <p:tavLst>
                                        <p:tav tm="0" fmla="">
                                          <p:val>
                                            <p:strVal val="1+#ppt_h/2"/>
                                          </p:val>
                                        </p:tav>
                                        <p:tav tm="100000" fmla="">
                                          <p:val>
                                            <p:strVal val="#ppt_y"/>
                                          </p:val>
                                        </p:tav>
                                      </p:tavLst>
                                    </p:anim>
                                  </p:childTnLst>
                                </p:cTn>
                              </p:par>
                              <p:par>
                                <p:cTn id="25" presetID="7"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0" fill="hold"/>
                                        <p:tgtEl>
                                          <p:spTgt spid="16"/>
                                        </p:tgtEl>
                                        <p:attrNameLst>
                                          <p:attrName>ppt_x</p:attrName>
                                        </p:attrNameLst>
                                      </p:cBhvr>
                                      <p:tavLst>
                                        <p:tav tm="0" fmla="">
                                          <p:val>
                                            <p:strVal val="#ppt_x"/>
                                          </p:val>
                                        </p:tav>
                                        <p:tav tm="100000" fmla="">
                                          <p:val>
                                            <p:strVal val="#ppt_x"/>
                                          </p:val>
                                        </p:tav>
                                      </p:tavLst>
                                    </p:anim>
                                    <p:anim calcmode="lin" valueType="num">
                                      <p:cBhvr additive="base">
                                        <p:cTn id="28" dur="5000" fill="hold"/>
                                        <p:tgtEl>
                                          <p:spTgt spid="16"/>
                                        </p:tgtEl>
                                        <p:attrNameLst>
                                          <p:attrName>ppt_y</p:attrName>
                                        </p:attrNameLst>
                                      </p:cBhvr>
                                      <p:tavLst>
                                        <p:tav tm="0" fmla="">
                                          <p:val>
                                            <p:strVal val="1+#ppt_h/2"/>
                                          </p:val>
                                        </p:tav>
                                        <p:tav tm="100000" fmla="">
                                          <p:val>
                                            <p:strVal val="#ppt_y"/>
                                          </p:val>
                                        </p:tav>
                                      </p:tavLst>
                                    </p:anim>
                                  </p:childTnLst>
                                </p:cTn>
                              </p:par>
                              <p:par>
                                <p:cTn id="29" presetID="7"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0" fill="hold"/>
                                        <p:tgtEl>
                                          <p:spTgt spid="8"/>
                                        </p:tgtEl>
                                        <p:attrNameLst>
                                          <p:attrName>ppt_x</p:attrName>
                                        </p:attrNameLst>
                                      </p:cBhvr>
                                      <p:tavLst>
                                        <p:tav tm="0" fmla="">
                                          <p:val>
                                            <p:strVal val="#ppt_x"/>
                                          </p:val>
                                        </p:tav>
                                        <p:tav tm="100000" fmla="">
                                          <p:val>
                                            <p:strVal val="#ppt_x"/>
                                          </p:val>
                                        </p:tav>
                                      </p:tavLst>
                                    </p:anim>
                                    <p:anim calcmode="lin" valueType="num">
                                      <p:cBhvr additive="base">
                                        <p:cTn id="32" dur="5000" fill="hold"/>
                                        <p:tgtEl>
                                          <p:spTgt spid="8"/>
                                        </p:tgtEl>
                                        <p:attrNameLst>
                                          <p:attrName>ppt_y</p:attrName>
                                        </p:attrNameLst>
                                      </p:cBhvr>
                                      <p:tavLst>
                                        <p:tav tm="0" fmla="">
                                          <p:val>
                                            <p:strVal val="1+#ppt_h/2"/>
                                          </p:val>
                                        </p:tav>
                                        <p:tav tm="100000" fmla="">
                                          <p:val>
                                            <p:strVal val="#ppt_y"/>
                                          </p:val>
                                        </p:tav>
                                      </p:tavLst>
                                    </p:anim>
                                  </p:childTnLst>
                                </p:cTn>
                              </p:par>
                              <p:par>
                                <p:cTn id="33" presetID="7" presetClass="entr" presetSubtype="4"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0" fill="hold"/>
                                        <p:tgtEl>
                                          <p:spTgt spid="17"/>
                                        </p:tgtEl>
                                        <p:attrNameLst>
                                          <p:attrName>ppt_x</p:attrName>
                                        </p:attrNameLst>
                                      </p:cBhvr>
                                      <p:tavLst>
                                        <p:tav tm="0" fmla="">
                                          <p:val>
                                            <p:strVal val="#ppt_x"/>
                                          </p:val>
                                        </p:tav>
                                        <p:tav tm="100000" fmla="">
                                          <p:val>
                                            <p:strVal val="#ppt_x"/>
                                          </p:val>
                                        </p:tav>
                                      </p:tavLst>
                                    </p:anim>
                                    <p:anim calcmode="lin" valueType="num">
                                      <p:cBhvr additive="base">
                                        <p:cTn id="36" dur="5000" fill="hold"/>
                                        <p:tgtEl>
                                          <p:spTgt spid="17"/>
                                        </p:tgtEl>
                                        <p:attrNameLst>
                                          <p:attrName>ppt_y</p:attrName>
                                        </p:attrNameLst>
                                      </p:cBhvr>
                                      <p:tavLst>
                                        <p:tav tm="0" fmla="">
                                          <p:val>
                                            <p:strVal val="1+#ppt_h/2"/>
                                          </p:val>
                                        </p:tav>
                                        <p:tav tm="100000" fmla="">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3" grpId="0" animBg="1"/>
      <p:bldP spid="4" grpId="0" animBg="1"/>
      <p:bldP spid="14" grpId="0"/>
      <p:bldP spid="15" grpId="0"/>
      <p:bldP spid="7" grpId="0" animBg="1"/>
      <p:bldP spid="16" grpId="0"/>
      <p:bldP spid="8"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2.2 Data Collections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1" name="文本框 10"/>
          <p:cNvSpPr txBox="1"/>
          <p:nvPr/>
        </p:nvSpPr>
        <p:spPr>
          <a:xfrm>
            <a:off x="2974975" y="2756535"/>
            <a:ext cx="2660650" cy="466090"/>
          </a:xfrm>
          <a:prstGeom prst="rect">
            <a:avLst/>
          </a:prstGeom>
          <a:noFill/>
          <a:ln w="6350">
            <a:solidFill>
              <a:srgbClr val="C19089"/>
            </a:solidFill>
            <a:prstDash val="solid"/>
          </a:ln>
        </p:spPr>
        <p:txBody>
          <a:bodyPr wrap="square" rtlCol="0">
            <a:noAutofit/>
          </a:bodyPr>
          <a:p>
            <a:r>
              <a:rPr lang="en-US" altLang="zh-CN">
                <a:solidFill>
                  <a:schemeClr val="bg1"/>
                </a:solidFill>
              </a:rPr>
              <a:t>D</a:t>
            </a:r>
            <a:r>
              <a:rPr lang="zh-CN" altLang="en-US">
                <a:solidFill>
                  <a:schemeClr val="bg1"/>
                </a:solidFill>
              </a:rPr>
              <a:t>ata collection methods</a:t>
            </a:r>
            <a:br>
              <a:rPr lang="en-US" altLang="zh-CN">
                <a:solidFill>
                  <a:schemeClr val="bg1"/>
                </a:solidFill>
              </a:rPr>
            </a:br>
            <a:r>
              <a:rPr lang="zh-CN" altLang="en-US">
                <a:solidFill>
                  <a:schemeClr val="bg1"/>
                </a:solidFill>
              </a:rPr>
              <a:t>  </a:t>
            </a:r>
            <a:endParaRPr lang="zh-CN" altLang="en-US">
              <a:solidFill>
                <a:schemeClr val="bg1"/>
              </a:solidFill>
            </a:endParaRPr>
          </a:p>
        </p:txBody>
      </p:sp>
      <p:sp>
        <p:nvSpPr>
          <p:cNvPr id="2" name="文本框 1"/>
          <p:cNvSpPr txBox="1"/>
          <p:nvPr/>
        </p:nvSpPr>
        <p:spPr>
          <a:xfrm>
            <a:off x="132080" y="1379220"/>
            <a:ext cx="8857615" cy="1073785"/>
          </a:xfrm>
          <a:prstGeom prst="rect">
            <a:avLst/>
          </a:prstGeom>
          <a:noFill/>
          <a:ln>
            <a:solidFill>
              <a:srgbClr val="C19089"/>
            </a:solidFill>
            <a:prstDash val="sysDot"/>
          </a:ln>
        </p:spPr>
        <p:txBody>
          <a:bodyPr wrap="square" rtlCol="0">
            <a:noAutofit/>
          </a:bodyPr>
          <a:p>
            <a:r>
              <a:rPr>
                <a:solidFill>
                  <a:schemeClr val="bg1"/>
                </a:solidFill>
              </a:rPr>
              <a:t>The data collection methods used were qualitative in nature and included in-depth interviews, focus group discussions with dancers, dance instructors, and graduates of the dance performance major, and observations of the curriculum implementation process.</a:t>
            </a:r>
            <a:endParaRPr>
              <a:solidFill>
                <a:schemeClr val="bg1"/>
              </a:solidFill>
            </a:endParaRPr>
          </a:p>
        </p:txBody>
      </p:sp>
      <p:pic>
        <p:nvPicPr>
          <p:cNvPr id="3" name="图片 2" descr="1"/>
          <p:cNvPicPr>
            <a:picLocks noChangeAspect="1"/>
          </p:cNvPicPr>
          <p:nvPr/>
        </p:nvPicPr>
        <p:blipFill>
          <a:blip r:embed="rId2"/>
          <a:stretch>
            <a:fillRect/>
          </a:stretch>
        </p:blipFill>
        <p:spPr>
          <a:xfrm>
            <a:off x="243840" y="4569460"/>
            <a:ext cx="2599690" cy="1626870"/>
          </a:xfrm>
          <a:prstGeom prst="rect">
            <a:avLst/>
          </a:prstGeom>
          <a:ln>
            <a:gradFill>
              <a:gsLst>
                <a:gs pos="50000">
                  <a:schemeClr val="accent2"/>
                </a:gs>
                <a:gs pos="0">
                  <a:schemeClr val="accent2">
                    <a:lumMod val="25000"/>
                    <a:lumOff val="75000"/>
                  </a:schemeClr>
                </a:gs>
                <a:gs pos="100000">
                  <a:schemeClr val="accent2">
                    <a:lumMod val="85000"/>
                  </a:schemeClr>
                </a:gs>
              </a:gsLst>
              <a:lin ang="5400000" scaled="0"/>
            </a:gradFill>
          </a:ln>
        </p:spPr>
      </p:pic>
      <p:pic>
        <p:nvPicPr>
          <p:cNvPr id="4" name="图片 3" descr="2"/>
          <p:cNvPicPr>
            <a:picLocks noChangeAspect="1"/>
          </p:cNvPicPr>
          <p:nvPr/>
        </p:nvPicPr>
        <p:blipFill>
          <a:blip r:embed="rId3"/>
          <a:stretch>
            <a:fillRect/>
          </a:stretch>
        </p:blipFill>
        <p:spPr>
          <a:xfrm>
            <a:off x="3145790" y="4538980"/>
            <a:ext cx="2701290" cy="1645285"/>
          </a:xfrm>
          <a:prstGeom prst="rect">
            <a:avLst/>
          </a:prstGeom>
          <a:ln>
            <a:gradFill>
              <a:gsLst>
                <a:gs pos="50000">
                  <a:schemeClr val="accent2"/>
                </a:gs>
                <a:gs pos="0">
                  <a:schemeClr val="accent2">
                    <a:lumMod val="25000"/>
                    <a:lumOff val="75000"/>
                  </a:schemeClr>
                </a:gs>
                <a:gs pos="100000">
                  <a:schemeClr val="accent2">
                    <a:lumMod val="85000"/>
                  </a:schemeClr>
                </a:gs>
              </a:gsLst>
              <a:lin ang="5400000" scaled="0"/>
            </a:gradFill>
          </a:ln>
        </p:spPr>
      </p:pic>
      <p:pic>
        <p:nvPicPr>
          <p:cNvPr id="5" name="图片 4" descr="5"/>
          <p:cNvPicPr>
            <a:picLocks noChangeAspect="1"/>
          </p:cNvPicPr>
          <p:nvPr/>
        </p:nvPicPr>
        <p:blipFill>
          <a:blip r:embed="rId4"/>
          <a:stretch>
            <a:fillRect/>
          </a:stretch>
        </p:blipFill>
        <p:spPr>
          <a:xfrm>
            <a:off x="6118860" y="4538980"/>
            <a:ext cx="2658745" cy="1665605"/>
          </a:xfrm>
          <a:prstGeom prst="rect">
            <a:avLst/>
          </a:prstGeom>
          <a:ln>
            <a:gradFill>
              <a:gsLst>
                <a:gs pos="50000">
                  <a:schemeClr val="accent2"/>
                </a:gs>
                <a:gs pos="0">
                  <a:schemeClr val="accent2">
                    <a:lumMod val="25000"/>
                    <a:lumOff val="75000"/>
                  </a:schemeClr>
                </a:gs>
                <a:gs pos="100000">
                  <a:schemeClr val="accent2">
                    <a:lumMod val="85000"/>
                  </a:schemeClr>
                </a:gs>
              </a:gsLst>
              <a:lin ang="5400000" scaled="0"/>
            </a:gradFill>
          </a:ln>
        </p:spPr>
      </p:pic>
      <p:sp>
        <p:nvSpPr>
          <p:cNvPr id="6" name="文本框 5"/>
          <p:cNvSpPr txBox="1"/>
          <p:nvPr/>
        </p:nvSpPr>
        <p:spPr>
          <a:xfrm>
            <a:off x="605790" y="3776345"/>
            <a:ext cx="1400810" cy="645160"/>
          </a:xfrm>
          <a:prstGeom prst="rect">
            <a:avLst/>
          </a:prstGeom>
          <a:noFill/>
          <a:ln w="6350">
            <a:solidFill>
              <a:srgbClr val="C19089"/>
            </a:solidFill>
            <a:prstDash val="solid"/>
          </a:ln>
        </p:spPr>
        <p:txBody>
          <a:bodyPr wrap="square" rtlCol="0">
            <a:noAutofit/>
          </a:bodyPr>
          <a:p>
            <a:r>
              <a:rPr lang="zh-CN" altLang="en-US">
                <a:solidFill>
                  <a:schemeClr val="bg1"/>
                </a:solidFill>
              </a:rPr>
              <a:t> </a:t>
            </a:r>
            <a:r>
              <a:rPr lang="en-US" altLang="zh-CN">
                <a:solidFill>
                  <a:schemeClr val="bg1"/>
                </a:solidFill>
              </a:rPr>
              <a:t>I</a:t>
            </a:r>
            <a:r>
              <a:rPr lang="zh-CN" altLang="en-US">
                <a:solidFill>
                  <a:schemeClr val="bg1"/>
                </a:solidFill>
              </a:rPr>
              <a:t>n-depth </a:t>
            </a:r>
            <a:endParaRPr lang="zh-CN" altLang="en-US">
              <a:solidFill>
                <a:schemeClr val="bg1"/>
              </a:solidFill>
            </a:endParaRPr>
          </a:p>
          <a:p>
            <a:r>
              <a:rPr lang="zh-CN" altLang="en-US">
                <a:solidFill>
                  <a:schemeClr val="bg1"/>
                </a:solidFill>
              </a:rPr>
              <a:t>interviews</a:t>
            </a:r>
            <a:br>
              <a:rPr lang="zh-CN" altLang="en-US">
                <a:solidFill>
                  <a:schemeClr val="bg1"/>
                </a:solidFill>
              </a:rPr>
            </a:br>
            <a:endParaRPr lang="zh-CN" altLang="en-US">
              <a:solidFill>
                <a:schemeClr val="bg1"/>
              </a:solidFill>
            </a:endParaRPr>
          </a:p>
        </p:txBody>
      </p:sp>
      <p:sp>
        <p:nvSpPr>
          <p:cNvPr id="7" name="文本框 6"/>
          <p:cNvSpPr txBox="1"/>
          <p:nvPr/>
        </p:nvSpPr>
        <p:spPr>
          <a:xfrm>
            <a:off x="3623945" y="3790315"/>
            <a:ext cx="1536065" cy="631190"/>
          </a:xfrm>
          <a:prstGeom prst="rect">
            <a:avLst/>
          </a:prstGeom>
          <a:noFill/>
          <a:ln w="6350">
            <a:solidFill>
              <a:srgbClr val="C19089"/>
            </a:solidFill>
            <a:prstDash val="solid"/>
          </a:ln>
        </p:spPr>
        <p:txBody>
          <a:bodyPr wrap="square" rtlCol="0">
            <a:noAutofit/>
          </a:bodyPr>
          <a:p>
            <a:r>
              <a:rPr lang="en-US" altLang="zh-CN">
                <a:solidFill>
                  <a:schemeClr val="bg1"/>
                </a:solidFill>
              </a:rPr>
              <a:t>F</a:t>
            </a:r>
            <a:r>
              <a:rPr lang="zh-CN" altLang="en-US">
                <a:solidFill>
                  <a:schemeClr val="bg1"/>
                </a:solidFill>
              </a:rPr>
              <a:t>ocus group discussions</a:t>
            </a:r>
            <a:br>
              <a:rPr lang="zh-CN" altLang="en-US">
                <a:solidFill>
                  <a:schemeClr val="bg1"/>
                </a:solidFill>
              </a:rPr>
            </a:br>
            <a:endParaRPr lang="zh-CN" altLang="en-US">
              <a:solidFill>
                <a:schemeClr val="bg1"/>
              </a:solidFill>
            </a:endParaRPr>
          </a:p>
        </p:txBody>
      </p:sp>
      <p:sp>
        <p:nvSpPr>
          <p:cNvPr id="8" name="文本框 7"/>
          <p:cNvSpPr txBox="1"/>
          <p:nvPr/>
        </p:nvSpPr>
        <p:spPr>
          <a:xfrm>
            <a:off x="6484620" y="3776345"/>
            <a:ext cx="1581150" cy="672465"/>
          </a:xfrm>
          <a:prstGeom prst="rect">
            <a:avLst/>
          </a:prstGeom>
          <a:noFill/>
          <a:ln w="6350">
            <a:solidFill>
              <a:srgbClr val="C19089"/>
            </a:solidFill>
            <a:prstDash val="solid"/>
          </a:ln>
        </p:spPr>
        <p:txBody>
          <a:bodyPr wrap="square" rtlCol="0">
            <a:noAutofit/>
          </a:bodyPr>
          <a:p>
            <a:r>
              <a:rPr lang="en-US" altLang="zh-CN">
                <a:solidFill>
                  <a:schemeClr val="bg1"/>
                </a:solidFill>
              </a:rPr>
              <a:t>O</a:t>
            </a:r>
            <a:r>
              <a:rPr lang="zh-CN" altLang="en-US">
                <a:solidFill>
                  <a:schemeClr val="bg1"/>
                </a:solidFill>
              </a:rPr>
              <a:t>bservations </a:t>
            </a:r>
            <a:br>
              <a:rPr lang="zh-CN" altLang="en-US">
                <a:solidFill>
                  <a:schemeClr val="bg1"/>
                </a:solidFill>
              </a:rPr>
            </a:br>
            <a:r>
              <a:rPr lang="zh-CN" altLang="en-US">
                <a:solidFill>
                  <a:schemeClr val="bg1"/>
                </a:solidFill>
              </a:rPr>
              <a:t>of the c</a:t>
            </a:r>
            <a:r>
              <a:rPr lang="en-US" altLang="zh-CN">
                <a:solidFill>
                  <a:schemeClr val="bg1"/>
                </a:solidFill>
              </a:rPr>
              <a:t>lass</a:t>
            </a:r>
            <a:r>
              <a:rPr lang="zh-CN" altLang="en-US">
                <a:solidFill>
                  <a:schemeClr val="bg1"/>
                </a:solidFill>
              </a:rPr>
              <a:t> </a:t>
            </a:r>
            <a:endParaRPr lang="zh-CN" altLang="en-US">
              <a:solidFill>
                <a:schemeClr val="bg1"/>
              </a:solidFill>
            </a:endParaRPr>
          </a:p>
        </p:txBody>
      </p:sp>
      <p:sp>
        <p:nvSpPr>
          <p:cNvPr id="9" name="右大括号 8"/>
          <p:cNvSpPr/>
          <p:nvPr/>
        </p:nvSpPr>
        <p:spPr>
          <a:xfrm rot="16200000">
            <a:off x="4119245" y="891540"/>
            <a:ext cx="370840" cy="5215255"/>
          </a:xfrm>
          <a:prstGeom prst="rightBrace">
            <a:avLst>
              <a:gd name="adj1" fmla="val 8333"/>
              <a:gd name="adj2" fmla="val 50000"/>
            </a:avLst>
          </a:prstGeom>
          <a:ln>
            <a:solidFill>
              <a:srgbClr val="C19089"/>
            </a:solidFill>
            <a:prstDash val="sysDot"/>
          </a:ln>
        </p:spPr>
        <p:style>
          <a:lnRef idx="2">
            <a:schemeClr val="accent1"/>
          </a:lnRef>
          <a:fillRef idx="0">
            <a:schemeClr val="accent1"/>
          </a:fillRef>
          <a:effectRef idx="1">
            <a:schemeClr val="accent1"/>
          </a:effectRef>
          <a:fontRef idx="minor">
            <a:schemeClr val="tx1"/>
          </a:fontRef>
        </p:style>
        <p:txBody>
          <a:bodyPr/>
          <a:p>
            <a:endParaRPr lang="zh-CN" altLang="en-US"/>
          </a:p>
        </p:txBody>
      </p:sp>
      <p:sp>
        <p:nvSpPr>
          <p:cNvPr id="12" name="文本框 11"/>
          <p:cNvSpPr txBox="1"/>
          <p:nvPr/>
        </p:nvSpPr>
        <p:spPr>
          <a:xfrm>
            <a:off x="6293485" y="6294755"/>
            <a:ext cx="2232660" cy="368300"/>
          </a:xfrm>
          <a:prstGeom prst="rect">
            <a:avLst/>
          </a:prstGeom>
          <a:noFill/>
        </p:spPr>
        <p:txBody>
          <a:bodyPr wrap="square" rtlCol="0">
            <a:spAutoFit/>
          </a:bodyPr>
          <a:p>
            <a:r>
              <a:rPr lang="en-US" altLang="zh-CN">
                <a:solidFill>
                  <a:schemeClr val="accent6">
                    <a:lumMod val="40000"/>
                    <a:lumOff val="60000"/>
                  </a:schemeClr>
                </a:solidFill>
              </a:rPr>
              <a:t>In</a:t>
            </a:r>
            <a:r>
              <a:rPr lang="zh-CN" altLang="en-US">
                <a:solidFill>
                  <a:schemeClr val="accent6">
                    <a:lumMod val="40000"/>
                    <a:lumOff val="60000"/>
                  </a:schemeClr>
                </a:solidFill>
              </a:rPr>
              <a:t> dance training hall</a:t>
            </a:r>
            <a:endParaRPr lang="zh-CN" altLang="en-US">
              <a:solidFill>
                <a:schemeClr val="accent6">
                  <a:lumMod val="40000"/>
                  <a:lumOff val="60000"/>
                </a:schemeClr>
              </a:solidFill>
            </a:endParaRPr>
          </a:p>
        </p:txBody>
      </p:sp>
      <p:sp>
        <p:nvSpPr>
          <p:cNvPr id="13" name="文本框 12"/>
          <p:cNvSpPr txBox="1"/>
          <p:nvPr/>
        </p:nvSpPr>
        <p:spPr>
          <a:xfrm>
            <a:off x="1626870" y="6426200"/>
            <a:ext cx="2702560" cy="368300"/>
          </a:xfrm>
          <a:prstGeom prst="rect">
            <a:avLst/>
          </a:prstGeom>
          <a:noFill/>
        </p:spPr>
        <p:txBody>
          <a:bodyPr wrap="square" rtlCol="0">
            <a:spAutoFit/>
          </a:bodyPr>
          <a:p>
            <a:r>
              <a:rPr lang="en-US" altLang="zh-CN">
                <a:solidFill>
                  <a:schemeClr val="accent6">
                    <a:lumMod val="40000"/>
                    <a:lumOff val="60000"/>
                  </a:schemeClr>
                </a:solidFill>
              </a:rPr>
              <a:t>In </a:t>
            </a:r>
            <a:r>
              <a:rPr lang="zh-CN" altLang="en-US">
                <a:solidFill>
                  <a:schemeClr val="accent6">
                    <a:lumMod val="40000"/>
                    <a:lumOff val="60000"/>
                  </a:schemeClr>
                </a:solidFill>
              </a:rPr>
              <a:t>HVAC conference room</a:t>
            </a:r>
            <a:endParaRPr lang="zh-CN" altLang="en-US">
              <a:solidFill>
                <a:schemeClr val="accent6">
                  <a:lumMod val="40000"/>
                  <a:lumOff val="60000"/>
                </a:schemeClr>
              </a:solidFill>
            </a:endParaRPr>
          </a:p>
        </p:txBody>
      </p:sp>
      <p:sp>
        <p:nvSpPr>
          <p:cNvPr id="15" name="左中括号 14"/>
          <p:cNvSpPr/>
          <p:nvPr/>
        </p:nvSpPr>
        <p:spPr>
          <a:xfrm rot="16200000">
            <a:off x="2783840" y="5682615"/>
            <a:ext cx="183515" cy="1311275"/>
          </a:xfrm>
          <a:prstGeom prst="leftBracket">
            <a:avLst/>
          </a:prstGeom>
          <a:ln>
            <a:solidFill>
              <a:schemeClr val="accent6">
                <a:lumMod val="40000"/>
                <a:lumOff val="60000"/>
              </a:schemeClr>
            </a:solidFill>
            <a:prstDash val="dash"/>
          </a:ln>
        </p:spPr>
        <p:style>
          <a:lnRef idx="2">
            <a:schemeClr val="accent1"/>
          </a:lnRef>
          <a:fillRef idx="0">
            <a:schemeClr val="accent1"/>
          </a:fillRef>
          <a:effectRef idx="1">
            <a:schemeClr val="accent1"/>
          </a:effectRef>
          <a:fontRef idx="minor">
            <a:schemeClr val="tx1"/>
          </a:fontRef>
        </p:style>
        <p:txBody>
          <a:bodyPr/>
          <a:p>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heel(1)">
                                      <p:cBhvr>
                                        <p:cTn id="29" dur="2000"/>
                                        <p:tgtEl>
                                          <p:spTgt spid="3"/>
                                        </p:tgtEl>
                                      </p:cBhvr>
                                    </p:animEffect>
                                  </p:childTnLst>
                                </p:cTn>
                              </p:par>
                              <p:par>
                                <p:cTn id="30" presetID="21" presetClass="entr" presetSubtype="1"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heel(1)">
                                      <p:cBhvr>
                                        <p:cTn id="32" dur="2000"/>
                                        <p:tgtEl>
                                          <p:spTgt spid="4"/>
                                        </p:tgtEl>
                                      </p:cBhvr>
                                    </p:animEffect>
                                  </p:childTnLst>
                                </p:cTn>
                              </p:par>
                              <p:par>
                                <p:cTn id="33" presetID="21" presetClass="entr" presetSubtype="1"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heel(1)">
                                      <p:cBhvr>
                                        <p:cTn id="35" dur="2000"/>
                                        <p:tgtEl>
                                          <p:spTgt spid="5"/>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heel(1)">
                                      <p:cBhvr>
                                        <p:cTn id="38" dur="2000"/>
                                        <p:tgtEl>
                                          <p:spTgt spid="13"/>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heel(1)">
                                      <p:cBhvr>
                                        <p:cTn id="41" dur="2000"/>
                                        <p:tgtEl>
                                          <p:spTgt spid="15"/>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heel(1)">
                                      <p:cBhvr>
                                        <p:cTn id="4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1" grpId="0" animBg="1"/>
      <p:bldP spid="9" grpId="0" animBg="1"/>
      <p:bldP spid="6" grpId="0" animBg="1"/>
      <p:bldP spid="7" grpId="0" animBg="1"/>
      <p:bldP spid="8" grpId="0" animBg="1"/>
      <p:bldP spid="11" grpId="1" animBg="1"/>
      <p:bldP spid="9" grpId="1" animBg="1"/>
      <p:bldP spid="6" grpId="1" animBg="1"/>
      <p:bldP spid="7" grpId="1" animBg="1"/>
      <p:bldP spid="8" grpId="1" animBg="1"/>
      <p:bldP spid="13" grpId="0"/>
      <p:bldP spid="15" grpId="0" animBg="1"/>
      <p:bldP spid="12" grpId="0"/>
      <p:bldP spid="13" grpId="1"/>
      <p:bldP spid="15" grpId="1" animBg="1"/>
      <p:bldP spid="12"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文本框 2"/>
          <p:cNvSpPr txBox="1"/>
          <p:nvPr/>
        </p:nvSpPr>
        <p:spPr>
          <a:xfrm>
            <a:off x="132080" y="3135630"/>
            <a:ext cx="1578610" cy="488315"/>
          </a:xfrm>
          <a:prstGeom prst="rect">
            <a:avLst/>
          </a:prstGeom>
          <a:noFill/>
          <a:ln>
            <a:solidFill>
              <a:schemeClr val="tx2">
                <a:lumMod val="40000"/>
                <a:lumOff val="60000"/>
              </a:schemeClr>
            </a:solidFill>
          </a:ln>
        </p:spPr>
        <p:txBody>
          <a:bodyPr wrap="square" rtlCol="0">
            <a:noAutofit/>
          </a:bodyPr>
          <a:p>
            <a:r>
              <a:rPr lang="en-US" altLang="zh-CN">
                <a:solidFill>
                  <a:schemeClr val="bg1"/>
                </a:solidFill>
                <a:sym typeface="+mn-ea"/>
              </a:rPr>
              <a:t>D</a:t>
            </a:r>
            <a:r>
              <a:rPr lang="zh-CN" altLang="en-US">
                <a:solidFill>
                  <a:schemeClr val="bg1"/>
                </a:solidFill>
                <a:sym typeface="+mn-ea"/>
              </a:rPr>
              <a:t>ata collection</a:t>
            </a:r>
            <a:endParaRPr lang="en-US" altLang="zh-CN"/>
          </a:p>
        </p:txBody>
      </p:sp>
      <p:sp>
        <p:nvSpPr>
          <p:cNvPr id="8" name="文本框 7"/>
          <p:cNvSpPr txBox="1"/>
          <p:nvPr/>
        </p:nvSpPr>
        <p:spPr>
          <a:xfrm>
            <a:off x="1882140" y="2169795"/>
            <a:ext cx="2449830" cy="376555"/>
          </a:xfrm>
          <a:prstGeom prst="rect">
            <a:avLst/>
          </a:prstGeom>
          <a:noFill/>
          <a:ln>
            <a:solidFill>
              <a:schemeClr val="tx2">
                <a:lumMod val="40000"/>
                <a:lumOff val="60000"/>
              </a:schemeClr>
            </a:solidFill>
          </a:ln>
        </p:spPr>
        <p:txBody>
          <a:bodyPr wrap="square" rtlCol="0">
            <a:noAutofit/>
          </a:bodyPr>
          <a:p>
            <a:r>
              <a:rPr lang="zh-CN" altLang="en-US">
                <a:solidFill>
                  <a:schemeClr val="bg1"/>
                </a:solidFill>
                <a:sym typeface="+mn-ea"/>
              </a:rPr>
              <a:t>Duration of field work</a:t>
            </a:r>
            <a:endParaRPr lang="zh-CN" altLang="en-US">
              <a:solidFill>
                <a:schemeClr val="bg1"/>
              </a:solidFill>
            </a:endParaRPr>
          </a:p>
        </p:txBody>
      </p:sp>
      <p:sp>
        <p:nvSpPr>
          <p:cNvPr id="11" name="文本框 10"/>
          <p:cNvSpPr txBox="1"/>
          <p:nvPr/>
        </p:nvSpPr>
        <p:spPr>
          <a:xfrm>
            <a:off x="1861820" y="3188335"/>
            <a:ext cx="2449195" cy="368300"/>
          </a:xfrm>
          <a:prstGeom prst="rect">
            <a:avLst/>
          </a:prstGeom>
          <a:noFill/>
          <a:ln>
            <a:solidFill>
              <a:schemeClr val="tx2">
                <a:lumMod val="40000"/>
                <a:lumOff val="60000"/>
              </a:schemeClr>
            </a:solidFill>
          </a:ln>
        </p:spPr>
        <p:txBody>
          <a:bodyPr wrap="square" rtlCol="0">
            <a:spAutoFit/>
          </a:bodyPr>
          <a:p>
            <a:r>
              <a:rPr lang="zh-CN" altLang="en-US">
                <a:solidFill>
                  <a:schemeClr val="bg1"/>
                </a:solidFill>
                <a:sym typeface="+mn-ea"/>
              </a:rPr>
              <a:t> Participant observation</a:t>
            </a:r>
            <a:r>
              <a:rPr lang="en-US" altLang="zh-CN">
                <a:solidFill>
                  <a:schemeClr val="bg1"/>
                </a:solidFill>
                <a:sym typeface="+mn-ea"/>
              </a:rPr>
              <a:t> </a:t>
            </a:r>
            <a:endParaRPr lang="en-US" altLang="zh-CN">
              <a:solidFill>
                <a:schemeClr val="bg1"/>
              </a:solidFill>
              <a:sym typeface="+mn-ea"/>
            </a:endParaRPr>
          </a:p>
        </p:txBody>
      </p:sp>
      <p:sp>
        <p:nvSpPr>
          <p:cNvPr id="13" name="文本框 12"/>
          <p:cNvSpPr txBox="1"/>
          <p:nvPr/>
        </p:nvSpPr>
        <p:spPr>
          <a:xfrm>
            <a:off x="1861820" y="4228465"/>
            <a:ext cx="2449195" cy="368300"/>
          </a:xfrm>
          <a:prstGeom prst="rect">
            <a:avLst/>
          </a:prstGeom>
          <a:noFill/>
          <a:ln>
            <a:solidFill>
              <a:schemeClr val="tx2">
                <a:lumMod val="40000"/>
                <a:lumOff val="60000"/>
              </a:schemeClr>
            </a:solidFill>
          </a:ln>
        </p:spPr>
        <p:txBody>
          <a:bodyPr wrap="square" rtlCol="0">
            <a:spAutoFit/>
          </a:bodyPr>
          <a:p>
            <a:r>
              <a:rPr lang="zh-CN" altLang="en-US">
                <a:solidFill>
                  <a:schemeClr val="bg1"/>
                </a:solidFill>
                <a:sym typeface="+mn-ea"/>
              </a:rPr>
              <a:t>In-depth interview</a:t>
            </a:r>
            <a:endParaRPr lang="zh-CN" altLang="en-US"/>
          </a:p>
        </p:txBody>
      </p:sp>
      <p:sp>
        <p:nvSpPr>
          <p:cNvPr id="14" name="文本框 13"/>
          <p:cNvSpPr txBox="1"/>
          <p:nvPr/>
        </p:nvSpPr>
        <p:spPr>
          <a:xfrm>
            <a:off x="1882775" y="5237480"/>
            <a:ext cx="2449195" cy="368300"/>
          </a:xfrm>
          <a:prstGeom prst="rect">
            <a:avLst/>
          </a:prstGeom>
          <a:noFill/>
          <a:ln>
            <a:solidFill>
              <a:schemeClr val="tx2">
                <a:lumMod val="40000"/>
                <a:lumOff val="60000"/>
              </a:schemeClr>
            </a:solidFill>
          </a:ln>
        </p:spPr>
        <p:txBody>
          <a:bodyPr wrap="square" rtlCol="0">
            <a:spAutoFit/>
          </a:bodyPr>
          <a:p>
            <a:r>
              <a:rPr lang="zh-CN" altLang="en-US">
                <a:solidFill>
                  <a:schemeClr val="bg1"/>
                </a:solidFill>
                <a:sym typeface="+mn-ea"/>
              </a:rPr>
              <a:t> Focus group interview</a:t>
            </a:r>
            <a:endParaRPr lang="zh-CN" altLang="en-US"/>
          </a:p>
        </p:txBody>
      </p:sp>
      <p:sp>
        <p:nvSpPr>
          <p:cNvPr id="15" name="文本框 14"/>
          <p:cNvSpPr txBox="1"/>
          <p:nvPr/>
        </p:nvSpPr>
        <p:spPr>
          <a:xfrm>
            <a:off x="114935" y="4390390"/>
            <a:ext cx="1558925" cy="657860"/>
          </a:xfrm>
          <a:prstGeom prst="rect">
            <a:avLst/>
          </a:prstGeom>
          <a:noFill/>
          <a:ln>
            <a:solidFill>
              <a:schemeClr val="tx2">
                <a:lumMod val="40000"/>
                <a:lumOff val="60000"/>
              </a:schemeClr>
            </a:solidFill>
          </a:ln>
        </p:spPr>
        <p:txBody>
          <a:bodyPr wrap="square" rtlCol="0">
            <a:noAutofit/>
          </a:bodyPr>
          <a:p>
            <a:r>
              <a:rPr lang="zh-CN" altLang="en-US">
                <a:solidFill>
                  <a:schemeClr val="bg1"/>
                </a:solidFill>
              </a:rPr>
              <a:t>Bi-weekly data collection</a:t>
            </a:r>
            <a:endParaRPr lang="zh-CN" altLang="en-US">
              <a:solidFill>
                <a:schemeClr val="bg1"/>
              </a:solidFill>
            </a:endParaRPr>
          </a:p>
        </p:txBody>
      </p:sp>
      <p:sp>
        <p:nvSpPr>
          <p:cNvPr id="17" name="文本框 16"/>
          <p:cNvSpPr txBox="1"/>
          <p:nvPr/>
        </p:nvSpPr>
        <p:spPr>
          <a:xfrm>
            <a:off x="4498340" y="2833370"/>
            <a:ext cx="4261485" cy="922020"/>
          </a:xfrm>
          <a:prstGeom prst="rect">
            <a:avLst/>
          </a:prstGeom>
          <a:noFill/>
          <a:ln>
            <a:solidFill>
              <a:schemeClr val="tx2">
                <a:lumMod val="40000"/>
                <a:lumOff val="60000"/>
              </a:schemeClr>
            </a:solidFill>
            <a:prstDash val="sysDot"/>
          </a:ln>
        </p:spPr>
        <p:txBody>
          <a:bodyPr wrap="square" rtlCol="0">
            <a:spAutoFit/>
          </a:bodyPr>
          <a:p>
            <a:r>
              <a:rPr>
                <a:solidFill>
                  <a:schemeClr val="bg1"/>
                </a:solidFill>
              </a:rPr>
              <a:t>Actively participated in the validation process and overall construction of the CDP c</a:t>
            </a:r>
            <a:r>
              <a:rPr lang="en-US">
                <a:solidFill>
                  <a:schemeClr val="bg1"/>
                </a:solidFill>
              </a:rPr>
              <a:t>ourse</a:t>
            </a:r>
            <a:r>
              <a:rPr>
                <a:solidFill>
                  <a:schemeClr val="bg1"/>
                </a:solidFill>
              </a:rPr>
              <a:t> in the </a:t>
            </a:r>
            <a:r>
              <a:rPr lang="en-US">
                <a:solidFill>
                  <a:schemeClr val="bg1"/>
                </a:solidFill>
              </a:rPr>
              <a:t>o</a:t>
            </a:r>
            <a:r>
              <a:rPr>
                <a:solidFill>
                  <a:schemeClr val="bg1"/>
                </a:solidFill>
              </a:rPr>
              <a:t>bservation </a:t>
            </a:r>
            <a:r>
              <a:rPr lang="en-US">
                <a:solidFill>
                  <a:schemeClr val="bg1"/>
                </a:solidFill>
              </a:rPr>
              <a:t>d</a:t>
            </a:r>
            <a:r>
              <a:rPr>
                <a:solidFill>
                  <a:schemeClr val="bg1"/>
                </a:solidFill>
              </a:rPr>
              <a:t>ance program.</a:t>
            </a:r>
            <a:endParaRPr>
              <a:solidFill>
                <a:schemeClr val="bg1"/>
              </a:solidFill>
            </a:endParaRPr>
          </a:p>
        </p:txBody>
      </p:sp>
      <p:sp>
        <p:nvSpPr>
          <p:cNvPr id="18" name="文本框 17"/>
          <p:cNvSpPr txBox="1"/>
          <p:nvPr/>
        </p:nvSpPr>
        <p:spPr>
          <a:xfrm>
            <a:off x="4498340" y="2149475"/>
            <a:ext cx="4237355" cy="368300"/>
          </a:xfrm>
          <a:prstGeom prst="rect">
            <a:avLst/>
          </a:prstGeom>
          <a:noFill/>
          <a:ln>
            <a:solidFill>
              <a:schemeClr val="tx2">
                <a:lumMod val="40000"/>
                <a:lumOff val="60000"/>
              </a:schemeClr>
            </a:solidFill>
            <a:prstDash val="sysDot"/>
          </a:ln>
        </p:spPr>
        <p:txBody>
          <a:bodyPr wrap="square" rtlCol="0">
            <a:spAutoFit/>
          </a:bodyPr>
          <a:p>
            <a:r>
              <a:rPr lang="zh-CN" altLang="en-US">
                <a:solidFill>
                  <a:schemeClr val="bg1"/>
                </a:solidFill>
                <a:sym typeface="+mn-ea"/>
              </a:rPr>
              <a:t>May 27 to October 10, 2020</a:t>
            </a:r>
            <a:endParaRPr lang="zh-CN" altLang="en-US"/>
          </a:p>
        </p:txBody>
      </p:sp>
      <p:sp>
        <p:nvSpPr>
          <p:cNvPr id="19" name="文本框 18"/>
          <p:cNvSpPr txBox="1"/>
          <p:nvPr/>
        </p:nvSpPr>
        <p:spPr>
          <a:xfrm>
            <a:off x="4498340" y="4086225"/>
            <a:ext cx="4278630" cy="664845"/>
          </a:xfrm>
          <a:prstGeom prst="rect">
            <a:avLst/>
          </a:prstGeom>
          <a:noFill/>
          <a:ln>
            <a:solidFill>
              <a:schemeClr val="tx2">
                <a:lumMod val="40000"/>
                <a:lumOff val="60000"/>
              </a:schemeClr>
            </a:solidFill>
            <a:prstDash val="sysDot"/>
          </a:ln>
        </p:spPr>
        <p:txBody>
          <a:bodyPr wrap="square" rtlCol="0">
            <a:noAutofit/>
          </a:bodyPr>
          <a:p>
            <a:r>
              <a:rPr lang="zh-CN" altLang="en-US">
                <a:solidFill>
                  <a:schemeClr val="bg1"/>
                </a:solidFill>
              </a:rPr>
              <a:t>Interviewees</a:t>
            </a:r>
            <a:r>
              <a:rPr lang="en-US" altLang="zh-CN">
                <a:solidFill>
                  <a:schemeClr val="bg1"/>
                </a:solidFill>
              </a:rPr>
              <a:t>: </a:t>
            </a:r>
            <a:r>
              <a:rPr lang="zh-CN" altLang="en-US">
                <a:solidFill>
                  <a:schemeClr val="bg1"/>
                </a:solidFill>
              </a:rPr>
              <a:t>dance practice experts and industry professionals</a:t>
            </a:r>
            <a:endParaRPr lang="zh-CN" altLang="en-US">
              <a:solidFill>
                <a:schemeClr val="bg1"/>
              </a:solidFill>
            </a:endParaRPr>
          </a:p>
        </p:txBody>
      </p:sp>
      <p:sp>
        <p:nvSpPr>
          <p:cNvPr id="21" name="文本框 20"/>
          <p:cNvSpPr txBox="1"/>
          <p:nvPr/>
        </p:nvSpPr>
        <p:spPr>
          <a:xfrm>
            <a:off x="4498340" y="4989195"/>
            <a:ext cx="4327525" cy="890905"/>
          </a:xfrm>
          <a:prstGeom prst="rect">
            <a:avLst/>
          </a:prstGeom>
          <a:noFill/>
          <a:ln>
            <a:solidFill>
              <a:schemeClr val="tx2">
                <a:lumMod val="40000"/>
                <a:lumOff val="60000"/>
              </a:schemeClr>
            </a:solidFill>
            <a:prstDash val="sysDot"/>
          </a:ln>
        </p:spPr>
        <p:txBody>
          <a:bodyPr wrap="square" rtlCol="0">
            <a:noAutofit/>
          </a:bodyPr>
          <a:p>
            <a:r>
              <a:rPr lang="zh-CN" altLang="en-US">
                <a:solidFill>
                  <a:schemeClr val="bg1"/>
                </a:solidFill>
              </a:rPr>
              <a:t>Discussed new experiences in teaching and learning with the course team, students and graduates.</a:t>
            </a:r>
            <a:endParaRPr lang="zh-CN" altLang="en-US">
              <a:solidFill>
                <a:schemeClr val="bg1"/>
              </a:solidFill>
            </a:endParaRPr>
          </a:p>
        </p:txBody>
      </p:sp>
      <p:sp>
        <p:nvSpPr>
          <p:cNvPr id="23" name="左中括号 22"/>
          <p:cNvSpPr/>
          <p:nvPr/>
        </p:nvSpPr>
        <p:spPr>
          <a:xfrm>
            <a:off x="1781810" y="2546350"/>
            <a:ext cx="151130" cy="2691130"/>
          </a:xfrm>
          <a:prstGeom prst="leftBracket">
            <a:avLst/>
          </a:prstGeom>
          <a:ln w="12700">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txBody>
          <a:bodyPr/>
          <a:p>
            <a:endParaRPr lang="zh-CN" altLang="en-US"/>
          </a:p>
        </p:txBody>
      </p:sp>
      <p:sp>
        <p:nvSpPr>
          <p:cNvPr id="24" name="丁字箭头 23"/>
          <p:cNvSpPr/>
          <p:nvPr/>
        </p:nvSpPr>
        <p:spPr>
          <a:xfrm rot="5400000">
            <a:off x="888365" y="3768090"/>
            <a:ext cx="661670" cy="454660"/>
          </a:xfrm>
          <a:prstGeom prst="leftRightUpArrow">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a:p>
            <a:endParaRPr lang="zh-CN" altLang="en-US">
              <a:ln>
                <a:solidFill>
                  <a:srgbClr val="C19089"/>
                </a:solidFill>
              </a:ln>
              <a:solidFill>
                <a:srgbClr val="C19089"/>
              </a:solidFill>
            </a:endParaRPr>
          </a:p>
        </p:txBody>
      </p:sp>
      <p:sp>
        <p:nvSpPr>
          <p:cNvPr id="25"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2.2 Data Collections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1+#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1+#ppt_w/2"/>
                                          </p:val>
                                        </p:tav>
                                        <p:tav tm="100000">
                                          <p:val>
                                            <p:strVal val="#ppt_x"/>
                                          </p:val>
                                        </p:tav>
                                      </p:tavLst>
                                    </p:anim>
                                    <p:anim calcmode="lin" valueType="num">
                                      <p:cBhvr additive="base">
                                        <p:cTn id="44" dur="500" fill="hold"/>
                                        <p:tgtEl>
                                          <p:spTgt spid="19"/>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1+#ppt_w/2"/>
                                          </p:val>
                                        </p:tav>
                                        <p:tav tm="100000">
                                          <p:val>
                                            <p:strVal val="#ppt_x"/>
                                          </p:val>
                                        </p:tav>
                                      </p:tavLst>
                                    </p:anim>
                                    <p:anim calcmode="lin" valueType="num">
                                      <p:cBhvr additive="base">
                                        <p:cTn id="48" dur="500" fill="hold"/>
                                        <p:tgtEl>
                                          <p:spTgt spid="14"/>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1+#ppt_w/2"/>
                                          </p:val>
                                        </p:tav>
                                        <p:tav tm="100000">
                                          <p:val>
                                            <p:strVal val="#ppt_x"/>
                                          </p:val>
                                        </p:tav>
                                      </p:tavLst>
                                    </p:anim>
                                    <p:anim calcmode="lin" valueType="num">
                                      <p:cBhvr additive="base">
                                        <p:cTn id="52"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5" grpId="0" animBg="1"/>
      <p:bldP spid="8" grpId="0" animBg="1"/>
      <p:bldP spid="18" grpId="0" animBg="1"/>
      <p:bldP spid="11" grpId="0" animBg="1"/>
      <p:bldP spid="17" grpId="0" animBg="1"/>
      <p:bldP spid="13" grpId="0" animBg="1"/>
      <p:bldP spid="19" grpId="0" animBg="1"/>
      <p:bldP spid="14"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0" name="Rectangle 6"/>
          <p:cNvSpPr/>
          <p:nvPr/>
        </p:nvSpPr>
        <p:spPr>
          <a:xfrm>
            <a:off x="131981" y="115470"/>
            <a:ext cx="3778945" cy="863600"/>
          </a:xfrm>
          <a:prstGeom prst="rect">
            <a:avLst/>
          </a:prstGeom>
          <a:ln w="38100">
            <a:solidFill>
              <a:schemeClr val="bg1"/>
            </a:solidFill>
          </a:ln>
        </p:spPr>
        <p:style>
          <a:lnRef idx="0">
            <a:srgbClr val="FFFFFF"/>
          </a:lnRef>
          <a:fillRef idx="1">
            <a:schemeClr val="accent1"/>
          </a:fillRef>
          <a:effectRef idx="1">
            <a:schemeClr val="accent1"/>
          </a:effectRef>
          <a:fontRef idx="minor">
            <a:schemeClr val="lt1"/>
          </a:fontRef>
        </p:style>
        <p:txBody>
          <a:bodyPr rtlCol="0" anchor="ctr"/>
          <a:p>
            <a:pPr algn="ctr"/>
            <a:r>
              <a:rPr lang="en-US" sz="2800" b="1" dirty="0">
                <a:latin typeface="Tahoma" panose="020B0604030504040204" pitchFamily="34" charset="0"/>
                <a:ea typeface="Tahoma" panose="020B0604030504040204" pitchFamily="34" charset="0"/>
                <a:cs typeface="Tahoma" panose="020B0604030504040204" pitchFamily="34" charset="0"/>
              </a:rPr>
              <a:t>2.3 DATA ANALYSIS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文本框 3"/>
          <p:cNvSpPr txBox="1"/>
          <p:nvPr/>
        </p:nvSpPr>
        <p:spPr>
          <a:xfrm>
            <a:off x="132080" y="1450340"/>
            <a:ext cx="8857615" cy="896620"/>
          </a:xfrm>
          <a:prstGeom prst="rect">
            <a:avLst/>
          </a:prstGeom>
          <a:noFill/>
          <a:ln>
            <a:solidFill>
              <a:srgbClr val="C19089"/>
            </a:solidFill>
            <a:prstDash val="sysDot"/>
          </a:ln>
        </p:spPr>
        <p:txBody>
          <a:bodyPr wrap="square" rtlCol="0">
            <a:noAutofit/>
          </a:bodyPr>
          <a:p>
            <a:r>
              <a:rPr>
                <a:solidFill>
                  <a:schemeClr val="bg1"/>
                </a:solidFill>
              </a:rPr>
              <a:t>The  data  analysis  is  structured  around the  seven  phases  of  course  de</a:t>
            </a:r>
            <a:r>
              <a:rPr lang="en-US">
                <a:solidFill>
                  <a:schemeClr val="bg1"/>
                </a:solidFill>
              </a:rPr>
              <a:t>sign</a:t>
            </a:r>
            <a:r>
              <a:rPr>
                <a:solidFill>
                  <a:schemeClr val="bg1"/>
                </a:solidFill>
              </a:rPr>
              <a:t>  outlined  by  the Four-Component  Instructional  Design  (4C/ID)  model  (Yang  &amp;  Liu,  2022:  5). </a:t>
            </a:r>
            <a:endParaRPr>
              <a:solidFill>
                <a:schemeClr val="bg1"/>
              </a:solidFill>
            </a:endParaRPr>
          </a:p>
        </p:txBody>
      </p:sp>
      <p:sp>
        <p:nvSpPr>
          <p:cNvPr id="27" name="Freeform 10+"/>
          <p:cNvSpPr/>
          <p:nvPr>
            <p:custDataLst>
              <p:tags r:id="rId2"/>
            </p:custDataLst>
          </p:nvPr>
        </p:nvSpPr>
        <p:spPr>
          <a:xfrm>
            <a:off x="1811034" y="4133115"/>
            <a:ext cx="5449649" cy="2233054"/>
          </a:xfrm>
          <a:custGeom>
            <a:avLst/>
            <a:gdLst>
              <a:gd name="connsiteX0" fmla="*/ 5313045 w 10626090"/>
              <a:gd name="connsiteY0" fmla="*/ 0 h 4354159"/>
              <a:gd name="connsiteX1" fmla="*/ 10621924 w 10626090"/>
              <a:gd name="connsiteY1" fmla="*/ 4326862 h 4354159"/>
              <a:gd name="connsiteX2" fmla="*/ 10626090 w 10626090"/>
              <a:gd name="connsiteY2" fmla="*/ 4354159 h 4354159"/>
              <a:gd name="connsiteX3" fmla="*/ 0 w 10626090"/>
              <a:gd name="connsiteY3" fmla="*/ 4354159 h 4354159"/>
              <a:gd name="connsiteX4" fmla="*/ 4166 w 10626090"/>
              <a:gd name="connsiteY4" fmla="*/ 4326862 h 4354159"/>
              <a:gd name="connsiteX5" fmla="*/ 5313045 w 10626090"/>
              <a:gd name="connsiteY5" fmla="*/ 0 h 435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6090" h="4354159">
                <a:moveTo>
                  <a:pt x="5313045" y="0"/>
                </a:moveTo>
                <a:cubicBezTo>
                  <a:pt x="7931759" y="0"/>
                  <a:pt x="10116625" y="1857527"/>
                  <a:pt x="10621924" y="4326862"/>
                </a:cubicBezTo>
                <a:lnTo>
                  <a:pt x="10626090" y="4354159"/>
                </a:lnTo>
                <a:lnTo>
                  <a:pt x="0" y="4354159"/>
                </a:lnTo>
                <a:lnTo>
                  <a:pt x="4166" y="4326862"/>
                </a:lnTo>
                <a:cubicBezTo>
                  <a:pt x="509465" y="1857527"/>
                  <a:pt x="2694331" y="0"/>
                  <a:pt x="5313045" y="0"/>
                </a:cubicBezTo>
                <a:close/>
              </a:path>
            </a:pathLst>
          </a:custGeom>
          <a:noFill/>
          <a:ln>
            <a:gradFill>
              <a:gsLst>
                <a:gs pos="91000">
                  <a:schemeClr val="accent2">
                    <a:alpha val="0"/>
                  </a:schemeClr>
                </a:gs>
                <a:gs pos="0">
                  <a:schemeClr val="accent2">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1" name="矩形 30"/>
          <p:cNvSpPr/>
          <p:nvPr>
            <p:custDataLst>
              <p:tags r:id="rId3"/>
            </p:custDataLst>
          </p:nvPr>
        </p:nvSpPr>
        <p:spPr>
          <a:xfrm>
            <a:off x="3027045" y="5530850"/>
            <a:ext cx="2943225" cy="1007110"/>
          </a:xfrm>
          <a:prstGeom prst="rect">
            <a:avLst/>
          </a:prstGeom>
          <a:noFill/>
          <a:ln>
            <a:solidFill>
              <a:schemeClr val="tx2">
                <a:lumMod val="40000"/>
                <a:lumOff val="60000"/>
              </a:schemeClr>
            </a:solidFill>
          </a:ln>
        </p:spPr>
        <p:txBody>
          <a:bodyPr wrap="square" lIns="0" tIns="0" rIns="0" bIns="0" rtlCol="0" anchor="t" anchorCtr="1">
            <a:noAutofit/>
          </a:bodyPr>
          <a:p>
            <a:pPr algn="ctr">
              <a:lnSpc>
                <a:spcPct val="120000"/>
              </a:lnSpc>
              <a:spcBef>
                <a:spcPct val="0"/>
              </a:spcBef>
              <a:spcAft>
                <a:spcPct val="0"/>
              </a:spcAft>
            </a:pPr>
            <a:r>
              <a:rPr lang="en-US" altLang="zh-CN" sz="2400" b="1" dirty="0">
                <a:solidFill>
                  <a:schemeClr val="bg1"/>
                </a:solidFill>
                <a:latin typeface="Tahoma" panose="020B0604030504040204" pitchFamily="34" charset="0"/>
                <a:cs typeface="Tahoma" panose="020B0604030504040204" pitchFamily="34" charset="0"/>
              </a:rPr>
              <a:t>7 Stages of curriculum design</a:t>
            </a:r>
            <a:endParaRPr lang="en-US" altLang="zh-CN" sz="2400" b="1" dirty="0">
              <a:solidFill>
                <a:schemeClr val="bg1"/>
              </a:solidFill>
              <a:latin typeface="Tahoma" panose="020B0604030504040204" pitchFamily="34" charset="0"/>
              <a:cs typeface="Tahoma" panose="020B0604030504040204" pitchFamily="34" charset="0"/>
            </a:endParaRPr>
          </a:p>
        </p:txBody>
      </p:sp>
      <p:sp>
        <p:nvSpPr>
          <p:cNvPr id="42" name="Oval 15+"/>
          <p:cNvSpPr>
            <a:spLocks noChangeAspect="1"/>
          </p:cNvSpPr>
          <p:nvPr>
            <p:custDataLst>
              <p:tags r:id="rId4"/>
            </p:custDataLst>
          </p:nvPr>
        </p:nvSpPr>
        <p:spPr>
          <a:xfrm>
            <a:off x="3276873" y="4286131"/>
            <a:ext cx="205846" cy="205846"/>
          </a:xfrm>
          <a:prstGeom prst="ellipse">
            <a:avLst/>
          </a:prstGeom>
          <a:solidFill>
            <a:schemeClr val="accent1">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43" name="椭圆 42"/>
          <p:cNvSpPr/>
          <p:nvPr>
            <p:custDataLst>
              <p:tags r:id="rId5"/>
            </p:custDataLst>
          </p:nvPr>
        </p:nvSpPr>
        <p:spPr>
          <a:xfrm>
            <a:off x="3337042" y="4346300"/>
            <a:ext cx="85363" cy="8536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2" name="Oval 15+"/>
          <p:cNvSpPr>
            <a:spLocks noChangeAspect="1"/>
          </p:cNvSpPr>
          <p:nvPr>
            <p:custDataLst>
              <p:tags r:id="rId6"/>
            </p:custDataLst>
          </p:nvPr>
        </p:nvSpPr>
        <p:spPr>
          <a:xfrm>
            <a:off x="6929541" y="5597917"/>
            <a:ext cx="205846" cy="205846"/>
          </a:xfrm>
          <a:prstGeom prst="ellipse">
            <a:avLst/>
          </a:prstGeom>
          <a:solidFill>
            <a:schemeClr val="accent1">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5" name="椭圆 34"/>
          <p:cNvSpPr/>
          <p:nvPr>
            <p:custDataLst>
              <p:tags r:id="rId7"/>
            </p:custDataLst>
          </p:nvPr>
        </p:nvSpPr>
        <p:spPr>
          <a:xfrm>
            <a:off x="6990229" y="5658086"/>
            <a:ext cx="85363" cy="8536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53" name="Oval 15+"/>
          <p:cNvSpPr>
            <a:spLocks noChangeAspect="1"/>
          </p:cNvSpPr>
          <p:nvPr>
            <p:custDataLst>
              <p:tags r:id="rId8"/>
            </p:custDataLst>
          </p:nvPr>
        </p:nvSpPr>
        <p:spPr>
          <a:xfrm>
            <a:off x="5571591" y="4286131"/>
            <a:ext cx="205846" cy="205846"/>
          </a:xfrm>
          <a:prstGeom prst="ellipse">
            <a:avLst/>
          </a:prstGeom>
          <a:solidFill>
            <a:schemeClr val="accent1">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54" name="椭圆 53"/>
          <p:cNvSpPr/>
          <p:nvPr>
            <p:custDataLst>
              <p:tags r:id="rId9"/>
            </p:custDataLst>
          </p:nvPr>
        </p:nvSpPr>
        <p:spPr>
          <a:xfrm>
            <a:off x="5631760" y="4346300"/>
            <a:ext cx="85363" cy="8536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6" name="Freeform 488"/>
          <p:cNvSpPr/>
          <p:nvPr>
            <p:custDataLst>
              <p:tags r:id="rId10"/>
            </p:custDataLst>
          </p:nvPr>
        </p:nvSpPr>
        <p:spPr>
          <a:xfrm>
            <a:off x="545931" y="4589569"/>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1">
                  <a:lumMod val="60000"/>
                  <a:lumOff val="40000"/>
                  <a:alpha val="100000"/>
                </a:schemeClr>
              </a:gs>
              <a:gs pos="100000">
                <a:schemeClr val="accent1">
                  <a:alpha val="100000"/>
                </a:schemeClr>
              </a:gs>
            </a:gsLst>
            <a:lin ang="2700000" scaled="0"/>
          </a:gradFill>
          <a:ln w="9525" cap="flat">
            <a:noFill/>
            <a:prstDash val="solid"/>
            <a:miter/>
          </a:ln>
          <a:effectLst>
            <a:outerShdw blurRad="152400" dist="76200" dir="2700000" algn="tl" rotWithShape="0">
              <a:schemeClr val="accent1">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I</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37" name="矩形 36"/>
          <p:cNvSpPr/>
          <p:nvPr>
            <p:custDataLst>
              <p:tags r:id="rId11"/>
            </p:custDataLst>
          </p:nvPr>
        </p:nvSpPr>
        <p:spPr>
          <a:xfrm>
            <a:off x="180975" y="5372735"/>
            <a:ext cx="1205865" cy="657225"/>
          </a:xfrm>
          <a:prstGeom prst="rect">
            <a:avLst/>
          </a:prstGeom>
          <a:noFill/>
        </p:spPr>
        <p:txBody>
          <a:bodyPr wrap="square" lIns="0" tIns="0" rIns="0" bIns="0" rtlCol="0" anchor="b">
            <a:noAutofit/>
          </a:bodyPr>
          <a:p>
            <a:pPr algn="ctr">
              <a:spcBef>
                <a:spcPct val="0"/>
              </a:spcBef>
              <a:spcAft>
                <a:spcPct val="0"/>
              </a:spcAft>
            </a:pPr>
            <a:r>
              <a:rPr lang="en-US" altLang="zh-CN" sz="1200" b="1" dirty="0">
                <a:solidFill>
                  <a:schemeClr val="bg1"/>
                </a:solidFill>
                <a:latin typeface="Tahoma" panose="020B0604030504040204" pitchFamily="34" charset="0"/>
                <a:cs typeface="Tahoma" panose="020B0604030504040204" pitchFamily="34" charset="0"/>
              </a:rPr>
              <a:t>Identify</a:t>
            </a:r>
            <a:br>
              <a:rPr lang="en-US" altLang="zh-CN" sz="1200" b="1" dirty="0">
                <a:solidFill>
                  <a:schemeClr val="bg1"/>
                </a:solidFill>
                <a:latin typeface="Tahoma" panose="020B0604030504040204" pitchFamily="34" charset="0"/>
                <a:cs typeface="Tahoma" panose="020B0604030504040204" pitchFamily="34" charset="0"/>
              </a:rPr>
            </a:br>
            <a:r>
              <a:rPr lang="en-US" altLang="zh-CN" sz="1200" b="1" dirty="0">
                <a:solidFill>
                  <a:schemeClr val="bg1"/>
                </a:solidFill>
                <a:latin typeface="Tahoma" panose="020B0604030504040204" pitchFamily="34" charset="0"/>
                <a:cs typeface="Tahoma" panose="020B0604030504040204" pitchFamily="34" charset="0"/>
              </a:rPr>
              <a:t>real-wprld</a:t>
            </a:r>
            <a:br>
              <a:rPr lang="en-US" altLang="zh-CN" sz="1200" b="1" dirty="0">
                <a:solidFill>
                  <a:schemeClr val="bg1"/>
                </a:solidFill>
                <a:latin typeface="Tahoma" panose="020B0604030504040204" pitchFamily="34" charset="0"/>
                <a:cs typeface="Tahoma" panose="020B0604030504040204" pitchFamily="34" charset="0"/>
              </a:rPr>
            </a:br>
            <a:r>
              <a:rPr lang="en-US" altLang="zh-CN" sz="1200" b="1" dirty="0">
                <a:solidFill>
                  <a:schemeClr val="bg1"/>
                </a:solidFill>
                <a:latin typeface="Tahoma" panose="020B0604030504040204" pitchFamily="34" charset="0"/>
                <a:cs typeface="Tahoma" panose="020B0604030504040204" pitchFamily="34" charset="0"/>
              </a:rPr>
              <a:t>tasks</a:t>
            </a:r>
            <a:endParaRPr lang="en-US" altLang="zh-CN" sz="1200" b="1" dirty="0">
              <a:solidFill>
                <a:schemeClr val="bg1"/>
              </a:solidFill>
              <a:latin typeface="Tahoma" panose="020B0604030504040204" pitchFamily="34" charset="0"/>
              <a:cs typeface="Tahoma" panose="020B0604030504040204" pitchFamily="34" charset="0"/>
            </a:endParaRPr>
          </a:p>
        </p:txBody>
      </p:sp>
      <p:sp>
        <p:nvSpPr>
          <p:cNvPr id="40" name="Freeform 488"/>
          <p:cNvSpPr/>
          <p:nvPr>
            <p:custDataLst>
              <p:tags r:id="rId12"/>
            </p:custDataLst>
          </p:nvPr>
        </p:nvSpPr>
        <p:spPr>
          <a:xfrm>
            <a:off x="8049928" y="4589569"/>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1">
                  <a:lumMod val="60000"/>
                  <a:lumOff val="40000"/>
                  <a:alpha val="100000"/>
                </a:schemeClr>
              </a:gs>
              <a:gs pos="100000">
                <a:schemeClr val="accent1">
                  <a:alpha val="100000"/>
                </a:schemeClr>
              </a:gs>
            </a:gsLst>
            <a:lin ang="2700000" scaled="0"/>
          </a:gradFill>
          <a:ln w="9525" cap="flat">
            <a:noFill/>
            <a:prstDash val="solid"/>
            <a:miter/>
          </a:ln>
          <a:effectLst>
            <a:outerShdw blurRad="152400" dist="76200" dir="2700000" algn="tl" rotWithShape="0">
              <a:schemeClr val="accent1">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VII</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41" name="矩形 40"/>
          <p:cNvSpPr/>
          <p:nvPr>
            <p:custDataLst>
              <p:tags r:id="rId13"/>
            </p:custDataLst>
          </p:nvPr>
        </p:nvSpPr>
        <p:spPr>
          <a:xfrm>
            <a:off x="7500620" y="5260975"/>
            <a:ext cx="1489075" cy="1055370"/>
          </a:xfrm>
          <a:prstGeom prst="rect">
            <a:avLst/>
          </a:prstGeom>
          <a:noFill/>
        </p:spPr>
        <p:txBody>
          <a:bodyPr wrap="square" lIns="0" tIns="0" rIns="0" bIns="0" rtlCol="0" anchor="b">
            <a:noAutofit/>
          </a:bodyPr>
          <a:p>
            <a:pPr algn="ctr">
              <a:spcBef>
                <a:spcPct val="0"/>
              </a:spcBef>
              <a:spcAft>
                <a:spcPct val="0"/>
              </a:spcAft>
            </a:pPr>
            <a:r>
              <a:rPr lang="en-US" altLang="zh-CN" sz="1545" b="1" dirty="0">
                <a:solidFill>
                  <a:schemeClr val="bg1"/>
                </a:solidFill>
                <a:latin typeface="+mn-ea"/>
                <a:cs typeface="+mn-ea"/>
              </a:rPr>
              <a:t>Design instructional implementaion plans</a:t>
            </a:r>
            <a:endParaRPr lang="en-US" altLang="zh-CN" sz="1545" b="1" dirty="0">
              <a:solidFill>
                <a:schemeClr val="bg1"/>
              </a:solidFill>
              <a:latin typeface="+mn-ea"/>
              <a:cs typeface="+mn-ea"/>
            </a:endParaRPr>
          </a:p>
        </p:txBody>
      </p:sp>
      <p:sp>
        <p:nvSpPr>
          <p:cNvPr id="46" name="Freeform 488"/>
          <p:cNvSpPr/>
          <p:nvPr>
            <p:custDataLst>
              <p:tags r:id="rId14"/>
            </p:custDataLst>
          </p:nvPr>
        </p:nvSpPr>
        <p:spPr>
          <a:xfrm>
            <a:off x="1503965" y="3451546"/>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2">
                  <a:lumMod val="60000"/>
                  <a:lumOff val="40000"/>
                  <a:alpha val="100000"/>
                </a:schemeClr>
              </a:gs>
              <a:gs pos="100000">
                <a:schemeClr val="accent2">
                  <a:alpha val="100000"/>
                </a:schemeClr>
              </a:gs>
            </a:gsLst>
            <a:lin ang="2700000" scaled="0"/>
          </a:gradFill>
          <a:ln w="9525" cap="flat">
            <a:noFill/>
            <a:prstDash val="solid"/>
            <a:miter/>
          </a:ln>
          <a:effectLst>
            <a:outerShdw blurRad="152400" dist="76200" dir="2700000" algn="tl" rotWithShape="0">
              <a:schemeClr val="accent2">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II</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47" name="矩形 46"/>
          <p:cNvSpPr/>
          <p:nvPr>
            <p:custDataLst>
              <p:tags r:id="rId15"/>
            </p:custDataLst>
          </p:nvPr>
        </p:nvSpPr>
        <p:spPr>
          <a:xfrm>
            <a:off x="1239520" y="4427220"/>
            <a:ext cx="1205865" cy="498475"/>
          </a:xfrm>
          <a:prstGeom prst="rect">
            <a:avLst/>
          </a:prstGeom>
          <a:noFill/>
        </p:spPr>
        <p:txBody>
          <a:bodyPr wrap="square" lIns="0" tIns="0" rIns="0" bIns="0" rtlCol="0" anchor="b">
            <a:noAutofit/>
          </a:bodyPr>
          <a:p>
            <a:pPr algn="ctr">
              <a:spcBef>
                <a:spcPct val="0"/>
              </a:spcBef>
              <a:spcAft>
                <a:spcPct val="0"/>
              </a:spcAft>
            </a:pPr>
            <a:endParaRPr lang="en-US" altLang="zh-CN" sz="1200" b="1" dirty="0">
              <a:solidFill>
                <a:schemeClr val="bg1"/>
              </a:solidFill>
              <a:latin typeface="Tahoma" panose="020B0604030504040204" pitchFamily="34" charset="0"/>
              <a:cs typeface="Tahoma" panose="020B0604030504040204" pitchFamily="34" charset="0"/>
            </a:endParaRPr>
          </a:p>
          <a:p>
            <a:pPr algn="ctr">
              <a:spcBef>
                <a:spcPct val="0"/>
              </a:spcBef>
              <a:spcAft>
                <a:spcPct val="0"/>
              </a:spcAft>
            </a:pPr>
            <a:endParaRPr lang="en-US" altLang="zh-CN" sz="1200" b="1" dirty="0">
              <a:solidFill>
                <a:schemeClr val="bg1"/>
              </a:solidFill>
              <a:latin typeface="Tahoma" panose="020B0604030504040204" pitchFamily="34" charset="0"/>
              <a:cs typeface="Tahoma" panose="020B0604030504040204" pitchFamily="34" charset="0"/>
            </a:endParaRPr>
          </a:p>
          <a:p>
            <a:pPr algn="ctr">
              <a:spcBef>
                <a:spcPct val="0"/>
              </a:spcBef>
              <a:spcAft>
                <a:spcPct val="0"/>
              </a:spcAft>
            </a:pPr>
            <a:endParaRPr lang="en-US" altLang="zh-CN" sz="1200" b="1" dirty="0">
              <a:solidFill>
                <a:schemeClr val="bg1"/>
              </a:solidFill>
              <a:latin typeface="Tahoma" panose="020B0604030504040204" pitchFamily="34" charset="0"/>
              <a:cs typeface="Tahoma" panose="020B0604030504040204" pitchFamily="34" charset="0"/>
            </a:endParaRPr>
          </a:p>
          <a:p>
            <a:pPr algn="ctr">
              <a:spcBef>
                <a:spcPct val="0"/>
              </a:spcBef>
              <a:spcAft>
                <a:spcPct val="0"/>
              </a:spcAft>
            </a:pPr>
            <a:r>
              <a:rPr lang="en-US" altLang="zh-CN" sz="1200" b="1" dirty="0">
                <a:solidFill>
                  <a:schemeClr val="bg1"/>
                </a:solidFill>
                <a:latin typeface="Tahoma" panose="020B0604030504040204" pitchFamily="34" charset="0"/>
                <a:cs typeface="Tahoma" panose="020B0604030504040204" pitchFamily="34" charset="0"/>
              </a:rPr>
              <a:t>Desigh learning task</a:t>
            </a:r>
            <a:r>
              <a:rPr lang="en-US" altLang="zh-CN" sz="1200" b="1" dirty="0">
                <a:solidFill>
                  <a:schemeClr val="tx1"/>
                </a:solidFill>
                <a:latin typeface="Tahoma" panose="020B0604030504040204" pitchFamily="34" charset="0"/>
                <a:cs typeface="Tahoma" panose="020B0604030504040204" pitchFamily="34" charset="0"/>
              </a:rPr>
              <a:t> </a:t>
            </a:r>
            <a:r>
              <a:rPr lang="en-US" altLang="zh-CN" sz="1200" b="1" dirty="0">
                <a:solidFill>
                  <a:schemeClr val="bg1"/>
                </a:solidFill>
                <a:latin typeface="Tahoma" panose="020B0604030504040204" pitchFamily="34" charset="0"/>
                <a:cs typeface="Tahoma" panose="020B0604030504040204" pitchFamily="34" charset="0"/>
              </a:rPr>
              <a:t>categories</a:t>
            </a:r>
            <a:endParaRPr lang="en-US" altLang="zh-CN" sz="1200" b="1" dirty="0">
              <a:solidFill>
                <a:schemeClr val="bg1"/>
              </a:solidFill>
              <a:latin typeface="Tahoma" panose="020B0604030504040204" pitchFamily="34" charset="0"/>
              <a:cs typeface="Tahoma" panose="020B0604030504040204" pitchFamily="34" charset="0"/>
            </a:endParaRPr>
          </a:p>
        </p:txBody>
      </p:sp>
      <p:sp>
        <p:nvSpPr>
          <p:cNvPr id="49" name="Freeform 488"/>
          <p:cNvSpPr/>
          <p:nvPr>
            <p:custDataLst>
              <p:tags r:id="rId16"/>
            </p:custDataLst>
          </p:nvPr>
        </p:nvSpPr>
        <p:spPr>
          <a:xfrm>
            <a:off x="7091893" y="3451546"/>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2">
                  <a:lumMod val="60000"/>
                  <a:lumOff val="40000"/>
                  <a:alpha val="100000"/>
                </a:schemeClr>
              </a:gs>
              <a:gs pos="100000">
                <a:schemeClr val="accent2">
                  <a:alpha val="100000"/>
                </a:schemeClr>
              </a:gs>
            </a:gsLst>
            <a:lin ang="2700000" scaled="0"/>
          </a:gradFill>
          <a:ln w="9525" cap="flat">
            <a:noFill/>
            <a:prstDash val="solid"/>
            <a:miter/>
          </a:ln>
          <a:effectLst>
            <a:outerShdw blurRad="152400" dist="76200" dir="2700000" algn="tl" rotWithShape="0">
              <a:schemeClr val="accent2">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VI</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50" name="矩形 49"/>
          <p:cNvSpPr/>
          <p:nvPr>
            <p:custDataLst>
              <p:tags r:id="rId17"/>
            </p:custDataLst>
          </p:nvPr>
        </p:nvSpPr>
        <p:spPr>
          <a:xfrm>
            <a:off x="6551930" y="4098925"/>
            <a:ext cx="1344295" cy="888365"/>
          </a:xfrm>
          <a:prstGeom prst="rect">
            <a:avLst/>
          </a:prstGeom>
          <a:noFill/>
        </p:spPr>
        <p:txBody>
          <a:bodyPr wrap="square" lIns="0" tIns="0" rIns="0" bIns="0" rtlCol="0" anchor="b">
            <a:noAutofit/>
          </a:bodyPr>
          <a:p>
            <a:pPr algn="ctr">
              <a:spcBef>
                <a:spcPct val="0"/>
              </a:spcBef>
              <a:spcAft>
                <a:spcPct val="0"/>
              </a:spcAft>
            </a:pPr>
            <a:r>
              <a:rPr lang="en-US" altLang="zh-CN" sz="1545" b="1" dirty="0">
                <a:solidFill>
                  <a:schemeClr val="bg1"/>
                </a:solidFill>
                <a:latin typeface="+mn-ea"/>
                <a:cs typeface="+mn-ea"/>
              </a:rPr>
              <a:t>Select instructional strategies</a:t>
            </a:r>
            <a:endParaRPr lang="en-US" altLang="zh-CN" sz="1545" b="1" dirty="0">
              <a:solidFill>
                <a:schemeClr val="bg1"/>
              </a:solidFill>
              <a:latin typeface="+mn-ea"/>
              <a:cs typeface="+mn-ea"/>
            </a:endParaRPr>
          </a:p>
        </p:txBody>
      </p:sp>
      <p:sp>
        <p:nvSpPr>
          <p:cNvPr id="57" name="Freeform 488"/>
          <p:cNvSpPr/>
          <p:nvPr>
            <p:custDataLst>
              <p:tags r:id="rId18"/>
            </p:custDataLst>
          </p:nvPr>
        </p:nvSpPr>
        <p:spPr>
          <a:xfrm>
            <a:off x="2851541" y="2722777"/>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1">
                  <a:lumMod val="60000"/>
                  <a:lumOff val="40000"/>
                  <a:alpha val="100000"/>
                </a:schemeClr>
              </a:gs>
              <a:gs pos="100000">
                <a:schemeClr val="accent1">
                  <a:alpha val="100000"/>
                </a:schemeClr>
              </a:gs>
            </a:gsLst>
            <a:lin ang="2700000" scaled="0"/>
          </a:gradFill>
          <a:ln w="9525" cap="flat">
            <a:noFill/>
            <a:prstDash val="solid"/>
            <a:miter/>
          </a:ln>
          <a:effectLst>
            <a:outerShdw blurRad="152400" dist="76200" dir="2700000" algn="tl" rotWithShape="0">
              <a:schemeClr val="accent1">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III</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52" name="矩形 51"/>
          <p:cNvSpPr/>
          <p:nvPr>
            <p:custDataLst>
              <p:tags r:id="rId19"/>
            </p:custDataLst>
          </p:nvPr>
        </p:nvSpPr>
        <p:spPr>
          <a:xfrm>
            <a:off x="2479675" y="3263900"/>
            <a:ext cx="1205865" cy="664210"/>
          </a:xfrm>
          <a:prstGeom prst="rect">
            <a:avLst/>
          </a:prstGeom>
          <a:noFill/>
        </p:spPr>
        <p:txBody>
          <a:bodyPr wrap="square" lIns="0" tIns="0" rIns="0" bIns="0" rtlCol="0" anchor="b">
            <a:noAutofit/>
          </a:bodyPr>
          <a:p>
            <a:pPr algn="ctr">
              <a:spcBef>
                <a:spcPct val="0"/>
              </a:spcBef>
              <a:spcAft>
                <a:spcPct val="0"/>
              </a:spcAft>
            </a:pPr>
            <a:r>
              <a:rPr lang="en-US" altLang="zh-CN" sz="1200" b="1" dirty="0">
                <a:solidFill>
                  <a:schemeClr val="bg1"/>
                </a:solidFill>
                <a:latin typeface="Tahoma" panose="020B0604030504040204" pitchFamily="34" charset="0"/>
                <a:cs typeface="Tahoma" panose="020B0604030504040204" pitchFamily="34" charset="0"/>
              </a:rPr>
              <a:t>Determine constituent skills</a:t>
            </a:r>
            <a:endParaRPr lang="en-US" altLang="zh-CN" sz="1200" b="1" dirty="0">
              <a:solidFill>
                <a:schemeClr val="bg1"/>
              </a:solidFill>
              <a:latin typeface="Tahoma" panose="020B0604030504040204" pitchFamily="34" charset="0"/>
              <a:cs typeface="Tahoma" panose="020B0604030504040204" pitchFamily="34" charset="0"/>
            </a:endParaRPr>
          </a:p>
        </p:txBody>
      </p:sp>
      <p:sp>
        <p:nvSpPr>
          <p:cNvPr id="64" name="Freeform 488"/>
          <p:cNvSpPr/>
          <p:nvPr>
            <p:custDataLst>
              <p:tags r:id="rId20"/>
            </p:custDataLst>
          </p:nvPr>
        </p:nvSpPr>
        <p:spPr>
          <a:xfrm>
            <a:off x="5743798" y="2722777"/>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1">
                  <a:lumMod val="60000"/>
                  <a:lumOff val="40000"/>
                  <a:alpha val="100000"/>
                </a:schemeClr>
              </a:gs>
              <a:gs pos="100000">
                <a:schemeClr val="accent1">
                  <a:alpha val="100000"/>
                </a:schemeClr>
              </a:gs>
            </a:gsLst>
            <a:lin ang="2700000" scaled="0"/>
          </a:gradFill>
          <a:ln w="9525" cap="flat">
            <a:noFill/>
            <a:prstDash val="solid"/>
            <a:miter/>
          </a:ln>
          <a:effectLst>
            <a:outerShdw blurRad="152400" dist="76200" dir="2700000" algn="tl" rotWithShape="0">
              <a:schemeClr val="accent1">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V</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56" name="矩形 55"/>
          <p:cNvSpPr/>
          <p:nvPr>
            <p:custDataLst>
              <p:tags r:id="rId21"/>
            </p:custDataLst>
          </p:nvPr>
        </p:nvSpPr>
        <p:spPr>
          <a:xfrm>
            <a:off x="5379085" y="3261995"/>
            <a:ext cx="1287780" cy="1006475"/>
          </a:xfrm>
          <a:prstGeom prst="rect">
            <a:avLst/>
          </a:prstGeom>
          <a:noFill/>
        </p:spPr>
        <p:txBody>
          <a:bodyPr wrap="square" lIns="0" tIns="0" rIns="0" bIns="0" rtlCol="0" anchor="b">
            <a:noAutofit/>
          </a:bodyPr>
          <a:p>
            <a:pPr algn="ctr">
              <a:spcBef>
                <a:spcPct val="0"/>
              </a:spcBef>
              <a:spcAft>
                <a:spcPct val="0"/>
              </a:spcAft>
            </a:pPr>
            <a:r>
              <a:rPr lang="zh-CN" altLang="en-US" sz="1545" b="1" dirty="0">
                <a:solidFill>
                  <a:schemeClr val="bg1"/>
                </a:solidFill>
                <a:latin typeface="+mn-ea"/>
                <a:cs typeface="+mn-ea"/>
              </a:rPr>
              <a:t>Extract and organize learning conten</a:t>
            </a:r>
            <a:endParaRPr lang="zh-CN" altLang="en-US" sz="1545" b="1" dirty="0">
              <a:solidFill>
                <a:schemeClr val="bg1"/>
              </a:solidFill>
              <a:latin typeface="+mn-ea"/>
              <a:cs typeface="+mn-ea"/>
            </a:endParaRPr>
          </a:p>
        </p:txBody>
      </p:sp>
      <p:sp>
        <p:nvSpPr>
          <p:cNvPr id="70" name="椭圆 69"/>
          <p:cNvSpPr/>
          <p:nvPr>
            <p:custDataLst>
              <p:tags r:id="rId22"/>
            </p:custDataLst>
          </p:nvPr>
        </p:nvSpPr>
        <p:spPr>
          <a:xfrm>
            <a:off x="1981686" y="5658086"/>
            <a:ext cx="85363" cy="8536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59" name="Oval 15+"/>
          <p:cNvSpPr>
            <a:spLocks noChangeAspect="1"/>
          </p:cNvSpPr>
          <p:nvPr>
            <p:custDataLst>
              <p:tags r:id="rId23"/>
            </p:custDataLst>
          </p:nvPr>
        </p:nvSpPr>
        <p:spPr>
          <a:xfrm>
            <a:off x="2385232" y="4940209"/>
            <a:ext cx="205846" cy="205846"/>
          </a:xfrm>
          <a:prstGeom prst="ellipse">
            <a:avLst/>
          </a:prstGeom>
          <a:solidFill>
            <a:schemeClr val="accent2">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60" name="椭圆 59"/>
          <p:cNvSpPr/>
          <p:nvPr>
            <p:custDataLst>
              <p:tags r:id="rId24"/>
            </p:custDataLst>
          </p:nvPr>
        </p:nvSpPr>
        <p:spPr>
          <a:xfrm>
            <a:off x="2445401" y="5000896"/>
            <a:ext cx="85363" cy="85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72" name="Oval 15+"/>
          <p:cNvSpPr>
            <a:spLocks noChangeAspect="1"/>
          </p:cNvSpPr>
          <p:nvPr>
            <p:custDataLst>
              <p:tags r:id="rId25"/>
            </p:custDataLst>
          </p:nvPr>
        </p:nvSpPr>
        <p:spPr>
          <a:xfrm>
            <a:off x="6499022" y="4940209"/>
            <a:ext cx="205846" cy="205846"/>
          </a:xfrm>
          <a:prstGeom prst="ellipse">
            <a:avLst/>
          </a:prstGeom>
          <a:solidFill>
            <a:schemeClr val="accent2">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73" name="椭圆 72"/>
          <p:cNvSpPr/>
          <p:nvPr>
            <p:custDataLst>
              <p:tags r:id="rId26"/>
            </p:custDataLst>
          </p:nvPr>
        </p:nvSpPr>
        <p:spPr>
          <a:xfrm>
            <a:off x="6559191" y="5000896"/>
            <a:ext cx="85363" cy="85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74" name="Freeform 488"/>
          <p:cNvSpPr/>
          <p:nvPr>
            <p:custDataLst>
              <p:tags r:id="rId27"/>
            </p:custDataLst>
          </p:nvPr>
        </p:nvSpPr>
        <p:spPr>
          <a:xfrm>
            <a:off x="4297670" y="2550569"/>
            <a:ext cx="459211" cy="524413"/>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gradFill>
            <a:gsLst>
              <a:gs pos="0">
                <a:schemeClr val="accent2">
                  <a:lumMod val="60000"/>
                  <a:lumOff val="40000"/>
                  <a:alpha val="100000"/>
                </a:schemeClr>
              </a:gs>
              <a:gs pos="100000">
                <a:schemeClr val="accent2">
                  <a:alpha val="100000"/>
                </a:schemeClr>
              </a:gs>
            </a:gsLst>
            <a:lin ang="2700000" scaled="0"/>
          </a:gradFill>
          <a:ln w="9525" cap="flat">
            <a:noFill/>
            <a:prstDash val="solid"/>
            <a:miter/>
          </a:ln>
          <a:effectLst>
            <a:outerShdw blurRad="152400" dist="76200" dir="2700000" algn="tl" rotWithShape="0">
              <a:schemeClr val="accent2">
                <a:alpha val="20000"/>
              </a:scheme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060" b="1" i="0" u="none" strike="noStrike" kern="1200" cap="none" spc="0" normalizeH="0" baseline="0" noProof="0" dirty="0">
                <a:ln>
                  <a:noFill/>
                </a:ln>
                <a:solidFill>
                  <a:srgbClr val="FFFFFF"/>
                </a:solidFill>
                <a:effectLst/>
                <a:uLnTx/>
                <a:uFillTx/>
                <a:latin typeface="+mn-ea"/>
                <a:cs typeface="+mn-cs"/>
              </a:rPr>
              <a:t>IV</a:t>
            </a:r>
            <a:endParaRPr kumimoji="0" lang="en-US" altLang="zh-CN" sz="2060" b="1" i="0" u="none" strike="noStrike" kern="1200" cap="none" spc="0" normalizeH="0" baseline="0" noProof="0" dirty="0">
              <a:ln>
                <a:noFill/>
              </a:ln>
              <a:solidFill>
                <a:srgbClr val="FFFFFF"/>
              </a:solidFill>
              <a:effectLst/>
              <a:uLnTx/>
              <a:uFillTx/>
              <a:latin typeface="+mn-ea"/>
              <a:cs typeface="+mn-cs"/>
            </a:endParaRPr>
          </a:p>
        </p:txBody>
      </p:sp>
      <p:sp>
        <p:nvSpPr>
          <p:cNvPr id="61" name="矩形 60"/>
          <p:cNvSpPr/>
          <p:nvPr>
            <p:custDataLst>
              <p:tags r:id="rId28"/>
            </p:custDataLst>
          </p:nvPr>
        </p:nvSpPr>
        <p:spPr>
          <a:xfrm>
            <a:off x="3954780" y="3150870"/>
            <a:ext cx="1205865" cy="777240"/>
          </a:xfrm>
          <a:prstGeom prst="rect">
            <a:avLst/>
          </a:prstGeom>
          <a:noFill/>
        </p:spPr>
        <p:txBody>
          <a:bodyPr wrap="square" lIns="0" tIns="0" rIns="0" bIns="0" rtlCol="0" anchor="b">
            <a:noAutofit/>
          </a:bodyPr>
          <a:p>
            <a:pPr algn="ctr">
              <a:spcBef>
                <a:spcPct val="0"/>
              </a:spcBef>
              <a:spcAft>
                <a:spcPct val="0"/>
              </a:spcAft>
            </a:pPr>
            <a:r>
              <a:rPr lang="en-US" altLang="zh-CN" sz="1545" b="1" dirty="0">
                <a:solidFill>
                  <a:schemeClr val="bg1"/>
                </a:solidFill>
                <a:latin typeface="+mn-ea"/>
                <a:cs typeface="+mn-ea"/>
              </a:rPr>
              <a:t>Design learning tasks</a:t>
            </a:r>
            <a:endParaRPr lang="en-US" altLang="zh-CN" sz="1545" b="1" dirty="0">
              <a:solidFill>
                <a:schemeClr val="bg1"/>
              </a:solidFill>
              <a:latin typeface="+mn-ea"/>
              <a:cs typeface="+mn-ea"/>
            </a:endParaRPr>
          </a:p>
        </p:txBody>
      </p:sp>
      <p:sp>
        <p:nvSpPr>
          <p:cNvPr id="80" name="Oval 15+"/>
          <p:cNvSpPr>
            <a:spLocks noChangeAspect="1"/>
          </p:cNvSpPr>
          <p:nvPr>
            <p:custDataLst>
              <p:tags r:id="rId29"/>
            </p:custDataLst>
          </p:nvPr>
        </p:nvSpPr>
        <p:spPr>
          <a:xfrm>
            <a:off x="4433050" y="4018484"/>
            <a:ext cx="205846" cy="205846"/>
          </a:xfrm>
          <a:prstGeom prst="ellipse">
            <a:avLst/>
          </a:prstGeom>
          <a:solidFill>
            <a:schemeClr val="accent2">
              <a:lumMod val="75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81" name="椭圆 80"/>
          <p:cNvSpPr/>
          <p:nvPr>
            <p:custDataLst>
              <p:tags r:id="rId30"/>
            </p:custDataLst>
          </p:nvPr>
        </p:nvSpPr>
        <p:spPr>
          <a:xfrm>
            <a:off x="4493219" y="4078652"/>
            <a:ext cx="85363" cy="85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54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Tree>
    <p:custDataLst>
      <p:tags r:id="rId3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47" grpId="0"/>
      <p:bldP spid="46" grpId="0" animBg="1"/>
      <p:bldP spid="74" grpId="0" animBg="1"/>
      <p:bldP spid="61" grpId="0"/>
      <p:bldP spid="52" grpId="0"/>
      <p:bldP spid="57" grpId="0" animBg="1"/>
      <p:bldP spid="64" grpId="0" animBg="1"/>
      <p:bldP spid="56" grpId="0"/>
      <p:bldP spid="40" grpId="0" animBg="1"/>
      <p:bldP spid="49" grpId="0" animBg="1"/>
      <p:bldP spid="50" grpId="0"/>
      <p:bldP spid="41" grpId="0"/>
    </p:bldLst>
  </p:timing>
</p:sld>
</file>

<file path=ppt/tags/tag1.xml><?xml version="1.0" encoding="utf-8"?>
<p:tagLst xmlns:p="http://schemas.openxmlformats.org/presentationml/2006/main">
  <p:tag name="KSO_WM_DIAGRAM_VIRTUALLY_FRAME" val="{&quot;height&quot;:369.35,&quot;left&quot;:84.9,&quot;top&quot;:99,&quot;width&quot;:851.95}"/>
</p:tagLst>
</file>

<file path=ppt/tags/tag10.xml><?xml version="1.0" encoding="utf-8"?>
<p:tagLst xmlns:p="http://schemas.openxmlformats.org/presentationml/2006/main">
  <p:tag name="KSO_WM_UNIT_PLACING_PICTURE_USER_VIEWPORT" val="{&quot;height&quot;:2515,&quot;width&quot;:2386}"/>
</p:tagLst>
</file>

<file path=ppt/tags/tag11.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i*1_1_2"/>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DIAGRAM_GROUP_CODE" val="m1-1"/>
  <p:tag name="KSO_WM_UNIT_SUBTYPE" val="nb"/>
  <p:tag name="KSO_WM_UNIT_PRESET_TEXT" val="20XX"/>
  <p:tag name="KSO_WM_UNIT_FILL_TYPE" val="3"/>
  <p:tag name="KSO_WM_DIAGRAM_MAX_ITEMCNT" val="5"/>
  <p:tag name="KSO_WM_DIAGRAM_MIN_ITEMCNT" val="3"/>
  <p:tag name="KSO_WM_DIAGRAM_COLOR_MATCH_VALUE" val="{&quot;shape&quot;:{&quot;fill&quot;:{&quot;gradient&quot;:[{&quot;brightness&quot;:0.4000000059604645,&quot;colorType&quot;:1,&quot;foreColorIndex&quot;:5,&quot;pos&quot;:0.10999999940395355,&quot;transparency&quot;:0},{&quot;brightness&quot;:0,&quot;colorType&quot;:1,&quot;foreColorIndex&quot;:5,&quot;pos&quot;:1,&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i*1_2_2"/>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DIAGRAM_GROUP_CODE" val="m1-1"/>
  <p:tag name="KSO_WM_UNIT_SUBTYPE" val="nb"/>
  <p:tag name="KSO_WM_UNIT_PRESET_TEXT" val="20XX"/>
  <p:tag name="KSO_WM_UNIT_FILL_TYPE" val="3"/>
  <p:tag name="KSO_WM_DIAGRAM_MAX_ITEMCNT" val="5"/>
  <p:tag name="KSO_WM_DIAGRAM_MIN_ITEMCNT" val="3"/>
  <p:tag name="KSO_WM_DIAGRAM_COLOR_MATCH_VALUE" val="{&quot;shape&quot;:{&quot;fill&quot;:{&quot;gradient&quot;:[{&quot;brightness&quot;:0.4000000059604645,&quot;colorType&quot;:1,&quot;foreColorIndex&quot;:5,&quot;pos&quot;:0.10999999940395355,&quot;transparency&quot;:0},{&quot;brightness&quot;:0,&quot;colorType&quot;:1,&quot;foreColorIndex&quot;:5,&quot;pos&quot;:1,&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i*1_3_2"/>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DIAGRAM_GROUP_CODE" val="m1-1"/>
  <p:tag name="KSO_WM_UNIT_SUBTYPE" val="nb"/>
  <p:tag name="KSO_WM_UNIT_PRESET_TEXT" val="20XX"/>
  <p:tag name="KSO_WM_UNIT_FILL_TYPE" val="3"/>
  <p:tag name="KSO_WM_DIAGRAM_MAX_ITEMCNT" val="5"/>
  <p:tag name="KSO_WM_DIAGRAM_MIN_ITEMCNT" val="3"/>
  <p:tag name="KSO_WM_DIAGRAM_COLOR_MATCH_VALUE" val="{&quot;shape&quot;:{&quot;fill&quot;:{&quot;gradient&quot;:[{&quot;brightness&quot;:0.4000000059604645,&quot;colorType&quot;:1,&quot;foreColorIndex&quot;:5,&quot;pos&quot;:0.10999999940395355,&quot;transparency&quot;:0},{&quot;brightness&quot;:0,&quot;colorType&quot;:1,&quot;foreColorIndex&quot;:5,&quot;pos&quot;:1,&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4.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i*1_4_2"/>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DIAGRAM_GROUP_CODE" val="m1-1"/>
  <p:tag name="KSO_WM_UNIT_SUBTYPE" val="nb"/>
  <p:tag name="KSO_WM_UNIT_PRESET_TEXT" val="20XX"/>
  <p:tag name="KSO_WM_UNIT_FILL_TYPE" val="3"/>
  <p:tag name="KSO_WM_DIAGRAM_MAX_ITEMCNT" val="5"/>
  <p:tag name="KSO_WM_DIAGRAM_MIN_ITEMCNT" val="3"/>
  <p:tag name="KSO_WM_DIAGRAM_COLOR_MATCH_VALUE" val="{&quot;shape&quot;:{&quot;fill&quot;:{&quot;gradient&quot;:[{&quot;brightness&quot;:0.4000000059604645,&quot;colorType&quot;:1,&quot;foreColorIndex&quot;:5,&quot;pos&quot;:0.10999999940395355,&quot;transparency&quot;:0},{&quot;brightness&quot;:0,&quot;colorType&quot;:1,&quot;foreColorIndex&quot;:5,&quot;pos&quot;:1,&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5.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f*1_1_1"/>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m1-1"/>
  <p:tag name="KSO_WM_UNIT_PRESET_TEXT" val="单击此处输入正文，文字是您思想的提炼。"/>
  <p:tag name="KSO_WM_UNIT_TEXT_FILL_FORE_SCHEMECOLOR_INDEX" val="1"/>
  <p:tag name="KSO_WM_UNIT_TEXT_FILL_TYPE" val="1"/>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6.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f*1_2_1"/>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m1-1"/>
  <p:tag name="KSO_WM_UNIT_PRESET_TEXT" val="单击此处输入正文，文字是您思想的提炼。"/>
  <p:tag name="KSO_WM_UNIT_TEXT_FILL_FORE_SCHEMECOLOR_INDEX" val="1"/>
  <p:tag name="KSO_WM_UNIT_TEXT_FILL_TYPE" val="1"/>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7.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f*1_3_1"/>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m1-1"/>
  <p:tag name="KSO_WM_UNIT_PRESET_TEXT" val="单击此处输入正文，文字是您思想的提炼。"/>
  <p:tag name="KSO_WM_UNIT_TEXT_FILL_FORE_SCHEMECOLOR_INDEX" val="1"/>
  <p:tag name="KSO_WM_UNIT_TEXT_FILL_TYPE" val="1"/>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8.xml><?xml version="1.0" encoding="utf-8"?>
<p:tagLst xmlns:p="http://schemas.openxmlformats.org/presentationml/2006/main">
  <p:tag name="KSO_WM_DIAGRAM_VIRTUALLY_FRAME" val="{&quot;height&quot;:394.7,&quot;left&quot;:-17.25,&quot;top&quot;:136.15,&quot;width&quot;:957.4}"/>
  <p:tag name="KSO_WM_UNIT_HIGHLIGHT" val="0"/>
  <p:tag name="KSO_WM_UNIT_COMPATIBLE" val="0"/>
  <p:tag name="KSO_WM_UNIT_DIAGRAM_ISNUMVISUAL" val="0"/>
  <p:tag name="KSO_WM_UNIT_DIAGRAM_ISREFERUNIT" val="0"/>
  <p:tag name="KSO_WM_UNIT_ID" val="diagram20236935_2*m_h_f*1_4_1"/>
  <p:tag name="KSO_WM_TEMPLATE_CATEGORY" val="diagram"/>
  <p:tag name="KSO_WM_TEMPLATE_INDEX" val="20236935"/>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m1-1"/>
  <p:tag name="KSO_WM_UNIT_PRESET_TEXT" val="单击此处输入正文，文字是您思想的提炼。"/>
  <p:tag name="KSO_WM_UNIT_TEXT_FILL_FORE_SCHEMECOLOR_INDEX" val="1"/>
  <p:tag name="KSO_WM_UNIT_TEXT_FILL_TYPE" val="1"/>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i*1_2_2"/>
  <p:tag name="KSO_WM_TEMPLATE_CATEGORY" val="diagram"/>
  <p:tag name="KSO_WM_TEMPLATE_INDEX" val="20231406"/>
  <p:tag name="KSO_WM_UNIT_LAYERLEVEL" val="1_1_1"/>
  <p:tag name="KSO_WM_TAG_VERSION" val="3.0"/>
  <p:tag name="KSO_WM_BEAUTIFY_FLAG" val="#wm#"/>
  <p:tag name="KSO_WM_DIAGRAM_GROUP_CODE" val="n1-1"/>
  <p:tag name="KSO_WM_UNIT_TYPE" val="n_h_i"/>
  <p:tag name="KSO_WM_UNIT_INDEX" val="1_2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gradient&quot;:[{&quot;brightness&quot;:0,&quot;colorType&quot;:1,&quot;foreColorIndex&quot;:5,&quot;pos&quot;:0.9100000262260437,&quot;transparency&quot;:1},{&quot;brightness&quot;:0,&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xml><?xml version="1.0" encoding="utf-8"?>
<p:tagLst xmlns:p="http://schemas.openxmlformats.org/presentationml/2006/main">
  <p:tag name="KSO_WM_DIAGRAM_VIRTUALLY_FRAME" val="{&quot;height&quot;:369.35,&quot;left&quot;:84.9,&quot;top&quot;:99,&quot;width&quot;:851.95}"/>
</p:tagLst>
</file>

<file path=ppt/tags/tag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06_6*n_h_a*1_1_1"/>
  <p:tag name="KSO_WM_TEMPLATE_CATEGORY" val="diagram"/>
  <p:tag name="KSO_WM_TEMPLATE_INDEX" val="20231406"/>
  <p:tag name="KSO_WM_UNIT_LAYERLEVEL" val="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TEXT_FILL_FORE_SCHEMECOLOR_INDEX" val="1"/>
  <p:tag name="KSO_WM_UNIT_TEXT_FILL_TYPE" val="1"/>
  <p:tag name="KSO_WM_DIAGRAM_USE_COLOR_VALUE" val="{&quot;color_scheme&quot;:1,&quot;color_type&quot;:1,&quot;theme_color_indexes&quot;:[5,6,5,6,5,6]}"/>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3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3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3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7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7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7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7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5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5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5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5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1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1"/>
  <p:tag name="KSO_WM_UNIT_FILL_TYPE" val="3"/>
  <p:tag name="KSO_WM_DIAGRAM_USE_COLOR_VALUE" val="{&quot;color_scheme&quot;:1,&quot;color_type&quot;:1,&quot;theme_color_indexes&quot;:[5,6,5,6,5,6]}"/>
</p:tagLst>
</file>

<file path=ppt/tags/tag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1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7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7"/>
  <p:tag name="KSO_WM_UNIT_FILL_TYPE" val="3"/>
  <p:tag name="KSO_WM_DIAGRAM_USE_COLOR_VALUE" val="{&quot;color_scheme&quot;:1,&quot;color_type&quot;:1,&quot;theme_color_indexes&quot;:[5,6,5,6,5,6]}"/>
</p:tagLst>
</file>

<file path=ppt/tags/tag3.xml><?xml version="1.0" encoding="utf-8"?>
<p:tagLst xmlns:p="http://schemas.openxmlformats.org/presentationml/2006/main">
  <p:tag name="KSO_WM_DIAGRAM_VIRTUALLY_FRAME" val="{&quot;height&quot;:369.35,&quot;left&quot;:84.9,&quot;top&quot;:99,&quot;width&quot;:851.95}"/>
</p:tagLst>
</file>

<file path=ppt/tags/tag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7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2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2"/>
  <p:tag name="KSO_WM_UNIT_FILL_TYPE" val="3"/>
  <p:tag name="KSO_WM_DIAGRAM_USE_COLOR_VALUE" val="{&quot;color_scheme&quot;:1,&quot;color_type&quot;:1,&quot;theme_color_indexes&quot;:[5,6,5,6,5,6]}"/>
</p:tagLst>
</file>

<file path=ppt/tags/tag3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2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6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6"/>
  <p:tag name="KSO_WM_UNIT_FILL_TYPE" val="3"/>
  <p:tag name="KSO_WM_DIAGRAM_USE_COLOR_VALUE" val="{&quot;color_scheme&quot;:1,&quot;color_type&quot;:1,&quot;theme_color_indexes&quot;:[5,6,5,6,5,6]}"/>
</p:tagLst>
</file>

<file path=ppt/tags/tag3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6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3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3"/>
  <p:tag name="KSO_WM_UNIT_FILL_TYPE" val="3"/>
  <p:tag name="KSO_WM_DIAGRAM_USE_COLOR_VALUE" val="{&quot;color_scheme&quot;:1,&quot;color_type&quot;:1,&quot;theme_color_indexes&quot;:[5,6,5,6,5,6]}"/>
</p:tagLst>
</file>

<file path=ppt/tags/tag3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3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5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5"/>
  <p:tag name="KSO_WM_UNIT_FILL_TYPE" val="3"/>
  <p:tag name="KSO_WM_DIAGRAM_USE_COLOR_VALUE" val="{&quot;color_scheme&quot;:1,&quot;color_type&quot;:1,&quot;theme_color_indexes&quot;:[5,6,5,6,5,6]}"/>
</p:tagLst>
</file>

<file path=ppt/tags/tag3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5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1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xml><?xml version="1.0" encoding="utf-8"?>
<p:tagLst xmlns:p="http://schemas.openxmlformats.org/presentationml/2006/main">
  <p:tag name="KSO_WM_DIAGRAM_VIRTUALLY_FRAME" val="{&quot;height&quot;:369.35,&quot;left&quot;:84.9,&quot;top&quot;:99,&quot;width&quot;:851.95}"/>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2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2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6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6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6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6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4_3"/>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4"/>
  <p:tag name="KSO_WM_UNIT_FILL_TYPE" val="3"/>
  <p:tag name="KSO_WM_DIAGRAM_USE_COLOR_VALUE" val="{&quot;color_scheme&quot;:1,&quot;color_type&quot;:1,&quot;theme_color_indexes&quot;:[5,6,5,6,5,6]}"/>
</p:tagLst>
</file>

<file path=ppt/tags/tag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1406_6*n_h_h_a*1_2_4_1"/>
  <p:tag name="KSO_WM_TEMPLATE_CATEGORY" val="diagram"/>
  <p:tag name="KSO_WM_TEMPLATE_INDEX" val="20231406"/>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4_1"/>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4_1"/>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680000007152557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6*n_h_h_i*1_2_4_2"/>
  <p:tag name="KSO_WM_TEMPLATE_CATEGORY" val="diagram"/>
  <p:tag name="KSO_WM_TEMPLATE_INDEX" val="20231406"/>
  <p:tag name="KSO_WM_UNIT_LAYERLEVEL" val="1_1_1_1"/>
  <p:tag name="KSO_WM_TAG_VERSION" val="3.0"/>
  <p:tag name="KSO_WM_BEAUTIFY_FLAG" val="#wm#"/>
  <p:tag name="KSO_WM_DIAGRAM_GROUP_CODE" val="n1-1"/>
  <p:tag name="KSO_WM_UNIT_TYPE" val="n_h_h_i"/>
  <p:tag name="KSO_WM_UNIT_INDEX" val="1_2_4_2"/>
  <p:tag name="KSO_WM_DIAGRAM_VERSION" val="3"/>
  <p:tag name="KSO_WM_DIAGRAM_COLOR_TRICK" val="1"/>
  <p:tag name="KSO_WM_DIAGRAM_COLOR_TEXT_CAN_REMOVE" val="n"/>
  <p:tag name="KSO_WM_DIAGRAM_MAX_ITEMCNT" val="7"/>
  <p:tag name="KSO_WM_DIAGRAM_MIN_ITEMCNT" val="2"/>
  <p:tag name="KSO_WM_DIAGRAM_VIRTUALLY_FRAME" val="{&quot;height&quot;:381.44950339148335,&quot;left&quot;:10.418140487728945,&quot;top&quot;:152.39167556743953,&quot;width&quot;:1033.5554274967324}"/>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48.xml><?xml version="1.0" encoding="utf-8"?>
<p:tagLst xmlns:p="http://schemas.openxmlformats.org/presentationml/2006/main">
  <p:tag name="RESOURCE_RECORD_KEY" val="{&quot;70&quot;:[3312134,3317110]}"/>
</p:tagLst>
</file>

<file path=ppt/tags/tag49.xml><?xml version="1.0" encoding="utf-8"?>
<p:tagLst xmlns:p="http://schemas.openxmlformats.org/presentationml/2006/main">
  <p:tag name="TABLE_ENDDRAG_ORIGIN_RECT" val="695*372"/>
  <p:tag name="TABLE_ENDDRAG_RECT" val="17*-44*695*372"/>
</p:tagLst>
</file>

<file path=ppt/tags/tag5.xml><?xml version="1.0" encoding="utf-8"?>
<p:tagLst xmlns:p="http://schemas.openxmlformats.org/presentationml/2006/main">
  <p:tag name="KSO_WM_DIAGRAM_VIRTUALLY_FRAME" val="{&quot;height&quot;:369.35,&quot;left&quot;:84.9,&quot;top&quot;:99,&quot;width&quot;:851.95}"/>
</p:tagLst>
</file>

<file path=ppt/tags/tag50.xml><?xml version="1.0" encoding="utf-8"?>
<p:tagLst xmlns:p="http://schemas.openxmlformats.org/presentationml/2006/main">
  <p:tag name="RESOURCE_RECORD_KEY" val="{&quot;13&quot;:[20242012],&quot;70&quot;:[3321642]}"/>
</p:tagLst>
</file>

<file path=ppt/tags/tag51.xml><?xml version="1.0" encoding="utf-8"?>
<p:tagLst xmlns:p="http://schemas.openxmlformats.org/presentationml/2006/main">
  <p:tag name="RESOURCE_RECORD_KEY" val="{&quot;13&quot;:[19972045]}"/>
</p:tagLst>
</file>

<file path=ppt/tags/tag52.xml><?xml version="1.0" encoding="utf-8"?>
<p:tagLst xmlns:p="http://schemas.openxmlformats.org/presentationml/2006/main">
  <p:tag name="RESOURCE_RECORD_KEY" val="{&quot;13&quot;:[19972045,4634995]}"/>
</p:tagLst>
</file>

<file path=ppt/tags/tag53.xml><?xml version="1.0" encoding="utf-8"?>
<p:tagLst xmlns:p="http://schemas.openxmlformats.org/presentationml/2006/main">
  <p:tag name="commondata" val="eyJoZGlkIjoiYzUwZWY0NDIwOGE0MDllZmFmMTViOTNhZGRiYThlMTgifQ=="/>
  <p:tag name="resource_record_key" val="{&quot;13&quot;:[20025430,20469032,20174679,20184151,20469033,20242012,19972045,4634995],&quot;70&quot;:[3317787,3318903,3312134,3317110,3321642]}"/>
</p:tagLst>
</file>

<file path=ppt/tags/tag6.xml><?xml version="1.0" encoding="utf-8"?>
<p:tagLst xmlns:p="http://schemas.openxmlformats.org/presentationml/2006/main">
  <p:tag name="KSO_WM_DIAGRAM_VIRTUALLY_FRAME" val="{&quot;height&quot;:369.35,&quot;left&quot;:84.9,&quot;top&quot;:99,&quot;width&quot;:851.95}"/>
</p:tagLst>
</file>

<file path=ppt/tags/tag7.xml><?xml version="1.0" encoding="utf-8"?>
<p:tagLst xmlns:p="http://schemas.openxmlformats.org/presentationml/2006/main">
  <p:tag name="KSO_WM_DIAGRAM_VIRTUALLY_FRAME" val="{&quot;height&quot;:369.35,&quot;left&quot;:84.9,&quot;top&quot;:99,&quot;width&quot;:851.95}"/>
</p:tagLst>
</file>

<file path=ppt/tags/tag8.xml><?xml version="1.0" encoding="utf-8"?>
<p:tagLst xmlns:p="http://schemas.openxmlformats.org/presentationml/2006/main">
  <p:tag name="KSO_WM_DIAGRAM_VIRTUALLY_FRAME" val="{&quot;height&quot;:369.35,&quot;left&quot;:84.9,&quot;top&quot;:99,&quot;width&quot;:851.95}"/>
</p:tagLst>
</file>

<file path=ppt/tags/tag9.xml><?xml version="1.0" encoding="utf-8"?>
<p:tagLst xmlns:p="http://schemas.openxmlformats.org/presentationml/2006/main">
  <p:tag name="RESOURCE_RECORD_KEY" val="{&quot;13&quot;:[20025430,20469032,20174679,20184151,19972045,20469033],&quot;70&quot;:[3317787,33189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7504</Words>
  <Application>WPS 演示</Application>
  <PresentationFormat>On-screen Show (4:3)</PresentationFormat>
  <Paragraphs>228</Paragraphs>
  <Slides>16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Arial</vt:lpstr>
      <vt:lpstr>宋体</vt:lpstr>
      <vt:lpstr>Wingdings</vt:lpstr>
      <vt:lpstr>Arial</vt:lpstr>
      <vt:lpstr>Tahoma</vt:lpstr>
      <vt:lpstr>微软雅黑</vt:lpstr>
      <vt:lpstr>汉仪元隆黑-105简</vt:lpstr>
      <vt:lpstr>黑体</vt:lpstr>
      <vt:lpstr>Calibri</vt:lpstr>
      <vt:lpstr>Arial Unicode MS</vt:lpstr>
      <vt:lpstr>Office Theme</vt:lpstr>
      <vt:lpstr>TITLE: THE IMPACT OF FOUR COMPONENT INSTRUCTIONAL DESIGN ONCURRICULUM IMPROVEMENT OF DANCE IN HEBEI  VOCATIONAL ARTS COLLEGE, CHINA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金暄</cp:lastModifiedBy>
  <cp:revision>89</cp:revision>
  <dcterms:created xsi:type="dcterms:W3CDTF">2013-01-27T09:14:00Z</dcterms:created>
  <dcterms:modified xsi:type="dcterms:W3CDTF">2024-09-07T01:45:42Z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5A86E517A4B542009A93C4796713BA12_12</vt:lpwstr>
  </property>
  <property fmtid="{D5CDD505-2E9C-101B-9397-08002B2CF9AE}" pid="3" name="KSOProductBuildVer">
    <vt:lpwstr>2052-12.1.0.17827</vt:lpwstr>
  </property>
</Properties>
</file>