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8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4F30A-3E5E-4845-9245-48E0C0ACD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511" y="2028470"/>
            <a:ext cx="9404723" cy="1400530"/>
          </a:xfrm>
        </p:spPr>
        <p:txBody>
          <a:bodyPr/>
          <a:lstStyle/>
          <a:p>
            <a:pPr algn="ctr"/>
            <a:r>
              <a:rPr lang="en-US" dirty="0"/>
              <a:t>ABDULLAH ARIFF: SENIMAN &amp; PROPAGANDIS MELAYU</a:t>
            </a:r>
            <a:br>
              <a:rPr lang="en-US" dirty="0"/>
            </a:br>
            <a:br>
              <a:rPr lang="en-US" dirty="0"/>
            </a:br>
            <a:r>
              <a:rPr lang="en-US" sz="2400" dirty="0" err="1"/>
              <a:t>Pembicara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Saiful </a:t>
            </a:r>
            <a:r>
              <a:rPr lang="en-US" sz="2400" dirty="0" err="1"/>
              <a:t>Akram</a:t>
            </a:r>
            <a:r>
              <a:rPr lang="en-US" sz="2400" dirty="0"/>
              <a:t> Che Cob</a:t>
            </a:r>
            <a:br>
              <a:rPr lang="en-US" sz="2400" dirty="0"/>
            </a:br>
            <a:r>
              <a:rPr lang="en-US" sz="2400" dirty="0"/>
              <a:t>KPSK, UiTM</a:t>
            </a:r>
          </a:p>
        </p:txBody>
      </p:sp>
    </p:spTree>
    <p:extLst>
      <p:ext uri="{BB962C8B-B14F-4D97-AF65-F5344CB8AC3E}">
        <p14:creationId xmlns:p14="http://schemas.microsoft.com/office/powerpoint/2010/main" val="3935419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84DF2B-C216-3B48-ABE5-4577F7E84E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81816" cy="68229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4481ACB-7181-F942-9C67-E1653865AE4C}"/>
              </a:ext>
            </a:extLst>
          </p:cNvPr>
          <p:cNvSpPr/>
          <p:nvPr/>
        </p:nvSpPr>
        <p:spPr>
          <a:xfrm>
            <a:off x="6096000" y="323268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Ilustrasi</a:t>
            </a:r>
            <a:r>
              <a:rPr lang="en-US" dirty="0"/>
              <a:t> </a:t>
            </a:r>
            <a:r>
              <a:rPr lang="en-US" dirty="0" err="1"/>
              <a:t>Perayaan</a:t>
            </a:r>
            <a:r>
              <a:rPr lang="en-US" dirty="0"/>
              <a:t> “</a:t>
            </a:r>
            <a:r>
              <a:rPr lang="en-US" dirty="0" err="1"/>
              <a:t>Tentyo</a:t>
            </a:r>
            <a:r>
              <a:rPr lang="en-US" dirty="0"/>
              <a:t> Setsu Di </a:t>
            </a:r>
            <a:r>
              <a:rPr lang="en-US" dirty="0" err="1"/>
              <a:t>Syonan</a:t>
            </a:r>
            <a:r>
              <a:rPr lang="en-US" dirty="0"/>
              <a:t>”, </a:t>
            </a:r>
          </a:p>
          <a:p>
            <a:r>
              <a:rPr lang="en-US" dirty="0"/>
              <a:t>The </a:t>
            </a:r>
            <a:r>
              <a:rPr lang="en-US" dirty="0" err="1"/>
              <a:t>Syonan</a:t>
            </a:r>
            <a:r>
              <a:rPr lang="en-US" dirty="0"/>
              <a:t> </a:t>
            </a:r>
            <a:r>
              <a:rPr lang="en-US" dirty="0" err="1"/>
              <a:t>Sinbun</a:t>
            </a:r>
            <a:r>
              <a:rPr lang="en-US" dirty="0"/>
              <a:t> 30 April 1943</a:t>
            </a:r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35522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F0FFE1-6174-8F4D-9297-9F4E159B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347" y="0"/>
            <a:ext cx="44453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735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2D4B0B-7F46-D844-9AD1-8C3F5A671E0A}"/>
              </a:ext>
            </a:extLst>
          </p:cNvPr>
          <p:cNvSpPr/>
          <p:nvPr/>
        </p:nvSpPr>
        <p:spPr>
          <a:xfrm>
            <a:off x="1058561" y="1193195"/>
            <a:ext cx="8666205" cy="4625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Kesimpulan</a:t>
            </a:r>
          </a:p>
          <a:p>
            <a:pPr algn="just">
              <a:lnSpc>
                <a:spcPct val="150000"/>
              </a:lnSpc>
            </a:pPr>
            <a:r>
              <a:rPr lang="en-US" dirty="0" err="1"/>
              <a:t>Sentuhan</a:t>
            </a:r>
            <a:r>
              <a:rPr lang="en-US" dirty="0"/>
              <a:t> </a:t>
            </a:r>
            <a:r>
              <a:rPr lang="en-US" dirty="0" err="1"/>
              <a:t>aritistik</a:t>
            </a:r>
            <a:r>
              <a:rPr lang="en-US" dirty="0"/>
              <a:t>, </a:t>
            </a:r>
            <a:r>
              <a:rPr lang="en-US" dirty="0" err="1"/>
              <a:t>kreatif</a:t>
            </a:r>
            <a:r>
              <a:rPr lang="en-US" dirty="0"/>
              <a:t> dan </a:t>
            </a:r>
            <a:r>
              <a:rPr lang="en-US" dirty="0" err="1"/>
              <a:t>sinergetik</a:t>
            </a:r>
            <a:r>
              <a:rPr lang="en-US" dirty="0"/>
              <a:t> pada </a:t>
            </a:r>
            <a:r>
              <a:rPr lang="en-US" dirty="0" err="1"/>
              <a:t>karya</a:t>
            </a:r>
            <a:r>
              <a:rPr lang="en-US" dirty="0"/>
              <a:t> propaganda Abdullah </a:t>
            </a:r>
            <a:r>
              <a:rPr lang="en-US" dirty="0" err="1"/>
              <a:t>Ariff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bergambar</a:t>
            </a:r>
            <a:r>
              <a:rPr lang="en-US" dirty="0"/>
              <a:t> </a:t>
            </a:r>
            <a:r>
              <a:rPr lang="en-US" dirty="0" err="1"/>
              <a:t>coretan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rententan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, </a:t>
            </a:r>
            <a:r>
              <a:rPr lang="en-US" dirty="0" err="1"/>
              <a:t>sewaktu</a:t>
            </a:r>
            <a:r>
              <a:rPr lang="en-US" dirty="0"/>
              <a:t> era </a:t>
            </a:r>
            <a:r>
              <a:rPr lang="en-US" dirty="0" err="1"/>
              <a:t>kacau</a:t>
            </a:r>
            <a:r>
              <a:rPr lang="en-US" dirty="0"/>
              <a:t> </a:t>
            </a:r>
            <a:r>
              <a:rPr lang="en-US" dirty="0" err="1"/>
              <a:t>bilau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Dunia </a:t>
            </a:r>
            <a:r>
              <a:rPr lang="en-US" dirty="0" err="1"/>
              <a:t>Kedua</a:t>
            </a:r>
            <a:r>
              <a:rPr lang="en-US" dirty="0"/>
              <a:t>. </a:t>
            </a:r>
            <a:r>
              <a:rPr lang="en-US" dirty="0" err="1"/>
              <a:t>Sketsa</a:t>
            </a:r>
            <a:r>
              <a:rPr lang="en-US" dirty="0"/>
              <a:t> </a:t>
            </a:r>
            <a:r>
              <a:rPr lang="en-US" dirty="0" err="1"/>
              <a:t>kartun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indoktrinal</a:t>
            </a:r>
            <a:r>
              <a:rPr lang="en-US" dirty="0"/>
              <a:t> dan </a:t>
            </a:r>
            <a:r>
              <a:rPr lang="en-US" dirty="0" err="1"/>
              <a:t>propagandistik</a:t>
            </a:r>
            <a:r>
              <a:rPr lang="en-US" dirty="0"/>
              <a:t>, </a:t>
            </a:r>
            <a:r>
              <a:rPr lang="en-US" dirty="0" err="1"/>
              <a:t>dituangkan</a:t>
            </a:r>
            <a:r>
              <a:rPr lang="en-US" dirty="0"/>
              <a:t> oleh sang </a:t>
            </a:r>
            <a:r>
              <a:rPr lang="en-US" dirty="0" err="1"/>
              <a:t>seniman</a:t>
            </a:r>
            <a:r>
              <a:rPr lang="en-US" dirty="0"/>
              <a:t>, </a:t>
            </a:r>
            <a:r>
              <a:rPr lang="en-US" dirty="0" err="1"/>
              <a:t>mewarnai</a:t>
            </a:r>
            <a:r>
              <a:rPr lang="en-US" dirty="0"/>
              <a:t> </a:t>
            </a:r>
            <a:r>
              <a:rPr lang="en-US" dirty="0" err="1"/>
              <a:t>suasana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. </a:t>
            </a:r>
            <a:r>
              <a:rPr lang="en-US" dirty="0" err="1"/>
              <a:t>Kartun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ditanggapi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salah </a:t>
            </a:r>
            <a:r>
              <a:rPr lang="en-US" dirty="0" err="1"/>
              <a:t>satu</a:t>
            </a:r>
            <a:r>
              <a:rPr lang="en-US" dirty="0"/>
              <a:t> medium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senjata</a:t>
            </a:r>
            <a:r>
              <a:rPr lang="en-US" dirty="0"/>
              <a:t> yang </a:t>
            </a:r>
            <a:r>
              <a:rPr lang="en-US" dirty="0" err="1"/>
              <a:t>ampuh</a:t>
            </a:r>
            <a:r>
              <a:rPr lang="en-US" dirty="0"/>
              <a:t>,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mempernyatakan</a:t>
            </a:r>
            <a:r>
              <a:rPr lang="en-US" dirty="0"/>
              <a:t> </a:t>
            </a:r>
            <a:r>
              <a:rPr lang="en-US" dirty="0" err="1"/>
              <a:t>sokongan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timur</a:t>
            </a:r>
            <a:r>
              <a:rPr lang="en-US" dirty="0"/>
              <a:t> yang </a:t>
            </a:r>
            <a:r>
              <a:rPr lang="en-US" dirty="0" err="1"/>
              <a:t>menguasai</a:t>
            </a:r>
            <a:r>
              <a:rPr lang="en-US" dirty="0"/>
              <a:t> Malaya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. </a:t>
            </a:r>
            <a:r>
              <a:rPr lang="en-US" dirty="0" err="1"/>
              <a:t>Karya</a:t>
            </a:r>
            <a:r>
              <a:rPr lang="en-US" dirty="0"/>
              <a:t> Abdullah </a:t>
            </a:r>
            <a:r>
              <a:rPr lang="en-US" dirty="0" err="1"/>
              <a:t>Ariff</a:t>
            </a:r>
            <a:r>
              <a:rPr lang="en-US" dirty="0"/>
              <a:t> yang </a:t>
            </a:r>
            <a:r>
              <a:rPr lang="en-US" dirty="0" err="1"/>
              <a:t>berjaya</a:t>
            </a:r>
            <a:r>
              <a:rPr lang="en-US" dirty="0"/>
              <a:t> </a:t>
            </a:r>
            <a:r>
              <a:rPr lang="en-US" dirty="0" err="1"/>
              <a:t>dikesan</a:t>
            </a:r>
            <a:r>
              <a:rPr lang="en-US" dirty="0"/>
              <a:t> </a:t>
            </a:r>
            <a:r>
              <a:rPr lang="en-US" dirty="0" err="1"/>
              <a:t>sewaktu</a:t>
            </a:r>
            <a:r>
              <a:rPr lang="en-US" dirty="0"/>
              <a:t> </a:t>
            </a:r>
            <a:r>
              <a:rPr lang="en-US" dirty="0" err="1"/>
              <a:t>pendudukan</a:t>
            </a:r>
            <a:r>
              <a:rPr lang="en-US" dirty="0"/>
              <a:t> </a:t>
            </a:r>
            <a:r>
              <a:rPr lang="en-US" dirty="0" err="1"/>
              <a:t>Jepun</a:t>
            </a:r>
            <a:r>
              <a:rPr lang="en-US" dirty="0"/>
              <a:t>,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dan 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bergambar</a:t>
            </a:r>
            <a:r>
              <a:rPr lang="en-US" dirty="0"/>
              <a:t> </a:t>
            </a:r>
            <a:r>
              <a:rPr lang="en-US" dirty="0" err="1"/>
              <a:t>bahawa</a:t>
            </a:r>
            <a:r>
              <a:rPr lang="en-US" dirty="0"/>
              <a:t> </a:t>
            </a:r>
            <a:r>
              <a:rPr lang="en-US" dirty="0" err="1"/>
              <a:t>beliau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kolaborator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propagandis</a:t>
            </a:r>
            <a:r>
              <a:rPr lang="en-US" dirty="0"/>
              <a:t> yang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berkreativiti</a:t>
            </a:r>
            <a:r>
              <a:rPr lang="en-US" dirty="0"/>
              <a:t> di </a:t>
            </a:r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tempoh</a:t>
            </a:r>
            <a:r>
              <a:rPr lang="en-US" dirty="0"/>
              <a:t> yang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gelora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28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B6C21F-0865-BA40-A881-3968457CC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951" y="17443"/>
            <a:ext cx="4522573" cy="684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4289E3-1B29-2940-8F70-F9EA25620595}"/>
              </a:ext>
            </a:extLst>
          </p:cNvPr>
          <p:cNvSpPr/>
          <p:nvPr/>
        </p:nvSpPr>
        <p:spPr>
          <a:xfrm>
            <a:off x="2114144" y="1659285"/>
            <a:ext cx="76037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/>
              <a:t>Seniman</a:t>
            </a:r>
            <a:r>
              <a:rPr lang="en-US" sz="2800" dirty="0"/>
              <a:t> Abdullah </a:t>
            </a:r>
            <a:r>
              <a:rPr lang="en-US" sz="2800" dirty="0" err="1"/>
              <a:t>Ariff</a:t>
            </a:r>
            <a:r>
              <a:rPr lang="en-US" sz="2800" dirty="0"/>
              <a:t> (1904-1960), </a:t>
            </a:r>
            <a:r>
              <a:rPr lang="en-US" sz="2800" dirty="0" err="1"/>
              <a:t>sosok</a:t>
            </a:r>
            <a:r>
              <a:rPr lang="en-US" sz="2800" dirty="0"/>
              <a:t> yang </a:t>
            </a:r>
            <a:r>
              <a:rPr lang="en-US" sz="2800" dirty="0" err="1"/>
              <a:t>dikenal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tokoh</a:t>
            </a:r>
            <a:r>
              <a:rPr lang="en-US" sz="2800" dirty="0"/>
              <a:t> </a:t>
            </a:r>
            <a:r>
              <a:rPr lang="en-US" sz="2800" dirty="0" err="1"/>
              <a:t>seni</a:t>
            </a:r>
            <a:r>
              <a:rPr lang="en-US" sz="2800" dirty="0"/>
              <a:t> </a:t>
            </a:r>
            <a:r>
              <a:rPr lang="en-US" sz="2800" dirty="0" err="1"/>
              <a:t>lukis</a:t>
            </a:r>
            <a:r>
              <a:rPr lang="en-US" sz="2800" dirty="0"/>
              <a:t> </a:t>
            </a:r>
            <a:r>
              <a:rPr lang="en-US" sz="2800" dirty="0" err="1"/>
              <a:t>moden</a:t>
            </a:r>
            <a:r>
              <a:rPr lang="en-US" sz="2800" dirty="0"/>
              <a:t> Malaysia, </a:t>
            </a:r>
            <a:r>
              <a:rPr lang="en-US" sz="2800" dirty="0" err="1"/>
              <a:t>seringkali</a:t>
            </a:r>
            <a:r>
              <a:rPr lang="en-US" sz="2800" dirty="0"/>
              <a:t> </a:t>
            </a:r>
            <a:r>
              <a:rPr lang="en-US" sz="2800" dirty="0" err="1"/>
              <a:t>mengusik</a:t>
            </a:r>
            <a:r>
              <a:rPr lang="en-US" sz="2800" dirty="0"/>
              <a:t> </a:t>
            </a:r>
            <a:r>
              <a:rPr lang="en-US" sz="2800" dirty="0" err="1"/>
              <a:t>jiwa</a:t>
            </a:r>
            <a:r>
              <a:rPr lang="en-US" sz="2800" dirty="0"/>
              <a:t> </a:t>
            </a:r>
            <a:r>
              <a:rPr lang="en-US" sz="2800" dirty="0" err="1"/>
              <a:t>penghayat</a:t>
            </a:r>
            <a:r>
              <a:rPr lang="en-US" sz="2800" dirty="0"/>
              <a:t> </a:t>
            </a:r>
            <a:r>
              <a:rPr lang="en-US" sz="2800" dirty="0" err="1"/>
              <a:t>seni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cetusan</a:t>
            </a:r>
            <a:r>
              <a:rPr lang="en-US" sz="2800" dirty="0"/>
              <a:t> </a:t>
            </a:r>
            <a:r>
              <a:rPr lang="en-US" sz="2800" dirty="0" err="1"/>
              <a:t>karya-karyanya</a:t>
            </a:r>
            <a:r>
              <a:rPr lang="en-US" sz="2800" dirty="0"/>
              <a:t> yang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sentuhan</a:t>
            </a:r>
            <a:r>
              <a:rPr lang="en-US" sz="2800" dirty="0"/>
              <a:t> </a:t>
            </a:r>
            <a:r>
              <a:rPr lang="en-US" sz="2800" dirty="0" err="1"/>
              <a:t>estetik</a:t>
            </a:r>
            <a:r>
              <a:rPr lang="en-US" sz="2800" dirty="0"/>
              <a:t>, </a:t>
            </a:r>
            <a:r>
              <a:rPr lang="en-US" sz="2800" dirty="0" err="1"/>
              <a:t>polemik</a:t>
            </a:r>
            <a:r>
              <a:rPr lang="en-US" sz="2800" dirty="0"/>
              <a:t>, </a:t>
            </a:r>
            <a:r>
              <a:rPr lang="en-US" sz="2800" dirty="0" err="1"/>
              <a:t>energetik</a:t>
            </a:r>
            <a:r>
              <a:rPr lang="en-US" sz="2800" dirty="0"/>
              <a:t>, </a:t>
            </a:r>
            <a:r>
              <a:rPr lang="en-US" sz="2800" dirty="0" err="1"/>
              <a:t>politik</a:t>
            </a:r>
            <a:r>
              <a:rPr lang="en-US" sz="2800" dirty="0"/>
              <a:t> </a:t>
            </a:r>
            <a:r>
              <a:rPr lang="en-US" sz="2800" dirty="0" err="1"/>
              <a:t>malahan</a:t>
            </a:r>
            <a:r>
              <a:rPr lang="en-US" sz="2800" dirty="0"/>
              <a:t> </a:t>
            </a:r>
            <a:r>
              <a:rPr lang="en-US" sz="2800" dirty="0" err="1"/>
              <a:t>kadangkala</a:t>
            </a:r>
            <a:r>
              <a:rPr lang="en-US" sz="2800" dirty="0"/>
              <a:t> </a:t>
            </a:r>
            <a:r>
              <a:rPr lang="en-US" sz="2800" dirty="0" err="1"/>
              <a:t>tebal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nuansa</a:t>
            </a:r>
            <a:r>
              <a:rPr lang="en-US" sz="2800" dirty="0"/>
              <a:t> </a:t>
            </a:r>
            <a:r>
              <a:rPr lang="en-US" sz="2800" dirty="0" err="1"/>
              <a:t>akademik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80407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3EB168-71D1-F247-9601-22382837FDA6}"/>
              </a:ext>
            </a:extLst>
          </p:cNvPr>
          <p:cNvSpPr/>
          <p:nvPr/>
        </p:nvSpPr>
        <p:spPr>
          <a:xfrm>
            <a:off x="1569395" y="1587445"/>
            <a:ext cx="90532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Zakaria Ali (2007)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bukunya</a:t>
            </a:r>
            <a:r>
              <a:rPr lang="en-US" sz="2800" dirty="0"/>
              <a:t> “Abdullah </a:t>
            </a:r>
            <a:r>
              <a:rPr lang="en-US" sz="2800" dirty="0" err="1"/>
              <a:t>Ariff</a:t>
            </a:r>
            <a:r>
              <a:rPr lang="en-US" sz="2800" dirty="0"/>
              <a:t>: </a:t>
            </a:r>
            <a:r>
              <a:rPr lang="en-US" sz="2800" dirty="0" err="1"/>
              <a:t>Bapa</a:t>
            </a:r>
            <a:r>
              <a:rPr lang="en-US" sz="2800" dirty="0"/>
              <a:t> </a:t>
            </a:r>
            <a:r>
              <a:rPr lang="en-US" sz="2800" dirty="0" err="1"/>
              <a:t>Senilukis</a:t>
            </a:r>
            <a:r>
              <a:rPr lang="en-US" sz="2800" dirty="0"/>
              <a:t> </a:t>
            </a:r>
            <a:r>
              <a:rPr lang="en-US" sz="2800" dirty="0" err="1"/>
              <a:t>Moden</a:t>
            </a:r>
            <a:r>
              <a:rPr lang="en-US" sz="2800" dirty="0"/>
              <a:t> Malaysia” </a:t>
            </a:r>
            <a:r>
              <a:rPr lang="en-US" sz="2800" dirty="0" err="1"/>
              <a:t>membahagikan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seniman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kepada</a:t>
            </a:r>
            <a:r>
              <a:rPr lang="en-US" sz="2800" dirty="0"/>
              <a:t> </a:t>
            </a:r>
            <a:r>
              <a:rPr lang="en-US" sz="2800" dirty="0" err="1"/>
              <a:t>empat</a:t>
            </a:r>
            <a:r>
              <a:rPr lang="en-US" sz="2800" dirty="0"/>
              <a:t> </a:t>
            </a:r>
            <a:r>
              <a:rPr lang="en-US" sz="2800" dirty="0" err="1"/>
              <a:t>dekad</a:t>
            </a:r>
            <a:r>
              <a:rPr lang="en-US" sz="2800" dirty="0"/>
              <a:t> yang </a:t>
            </a:r>
            <a:r>
              <a:rPr lang="en-US" sz="2800" dirty="0" err="1"/>
              <a:t>berbeza</a:t>
            </a:r>
            <a:r>
              <a:rPr lang="en-US" sz="2800" dirty="0"/>
              <a:t>, 30-an </a:t>
            </a:r>
            <a:r>
              <a:rPr lang="en-US" sz="2800" dirty="0" err="1"/>
              <a:t>sebagai</a:t>
            </a:r>
            <a:r>
              <a:rPr lang="en-US" sz="2800" dirty="0"/>
              <a:t> Zaman </a:t>
            </a:r>
            <a:r>
              <a:rPr lang="en-US" sz="2800" dirty="0" err="1"/>
              <a:t>Permulaan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FF00"/>
                </a:solidFill>
              </a:rPr>
              <a:t>40-an Zaman </a:t>
            </a:r>
            <a:r>
              <a:rPr lang="en-US" sz="2800" dirty="0" err="1">
                <a:solidFill>
                  <a:srgbClr val="FFFF00"/>
                </a:solidFill>
              </a:rPr>
              <a:t>Mencapai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Sentuhan</a:t>
            </a:r>
            <a:r>
              <a:rPr lang="en-US" sz="2800" dirty="0"/>
              <a:t>, 50-an era </a:t>
            </a:r>
            <a:r>
              <a:rPr lang="en-US" sz="2800" dirty="0" err="1"/>
              <a:t>Menerokai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dan zaman yang </a:t>
            </a:r>
            <a:r>
              <a:rPr lang="en-US" sz="2800" dirty="0" err="1"/>
              <a:t>dianggap</a:t>
            </a:r>
            <a:r>
              <a:rPr lang="en-US" sz="2800" dirty="0"/>
              <a:t> </a:t>
            </a:r>
            <a:r>
              <a:rPr lang="en-US" sz="2800" dirty="0" err="1"/>
              <a:t>Kemuncak</a:t>
            </a:r>
            <a:r>
              <a:rPr lang="en-US" sz="2800" dirty="0"/>
              <a:t> </a:t>
            </a:r>
            <a:r>
              <a:rPr lang="en-US" sz="2800" dirty="0" err="1"/>
              <a:t>Kegemilangan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pada </a:t>
            </a:r>
            <a:r>
              <a:rPr lang="en-US" sz="2800" dirty="0" err="1"/>
              <a:t>dekad</a:t>
            </a:r>
            <a:r>
              <a:rPr lang="en-US" sz="2800" dirty="0"/>
              <a:t> 60-an. </a:t>
            </a:r>
          </a:p>
        </p:txBody>
      </p:sp>
    </p:spTree>
    <p:extLst>
      <p:ext uri="{BB962C8B-B14F-4D97-AF65-F5344CB8AC3E}">
        <p14:creationId xmlns:p14="http://schemas.microsoft.com/office/powerpoint/2010/main" val="3615692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762461-6614-9040-BB4B-1313899C4861}"/>
              </a:ext>
            </a:extLst>
          </p:cNvPr>
          <p:cNvSpPr txBox="1"/>
          <p:nvPr/>
        </p:nvSpPr>
        <p:spPr>
          <a:xfrm>
            <a:off x="972766" y="642026"/>
            <a:ext cx="9579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PECAH </a:t>
            </a:r>
            <a:r>
              <a:rPr lang="en-US" sz="2800" dirty="0">
                <a:solidFill>
                  <a:srgbClr val="FFFF00"/>
                </a:solidFill>
              </a:rPr>
              <a:t>PERANG DUNIA </a:t>
            </a:r>
            <a:r>
              <a:rPr lang="en-US" sz="2800" dirty="0"/>
              <a:t>KEDUA DI MALAYA (1942-1945)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FD0EC5-83CB-3041-9DB5-E6AF55A16A84}"/>
              </a:ext>
            </a:extLst>
          </p:cNvPr>
          <p:cNvSpPr/>
          <p:nvPr/>
        </p:nvSpPr>
        <p:spPr>
          <a:xfrm>
            <a:off x="1284732" y="2043686"/>
            <a:ext cx="895593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Abdullah </a:t>
            </a:r>
            <a:r>
              <a:rPr lang="en-US" sz="2400" dirty="0" err="1"/>
              <a:t>Ariff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sentuhan</a:t>
            </a:r>
            <a:r>
              <a:rPr lang="en-US" sz="2400" dirty="0"/>
              <a:t> </a:t>
            </a:r>
            <a:r>
              <a:rPr lang="en-US" sz="2400" dirty="0" err="1"/>
              <a:t>kuasa</a:t>
            </a:r>
            <a:r>
              <a:rPr lang="en-US" sz="2400" dirty="0"/>
              <a:t> visual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bakat</a:t>
            </a:r>
            <a:r>
              <a:rPr lang="en-US" sz="2400" dirty="0"/>
              <a:t> </a:t>
            </a:r>
            <a:r>
              <a:rPr lang="en-US" sz="2400" dirty="0" err="1"/>
              <a:t>kesenimanan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karya-karya</a:t>
            </a:r>
            <a:r>
              <a:rPr lang="en-US" sz="2400" dirty="0"/>
              <a:t> </a:t>
            </a:r>
            <a:r>
              <a:rPr lang="en-US" sz="2400" dirty="0" err="1"/>
              <a:t>kartun</a:t>
            </a:r>
            <a:r>
              <a:rPr lang="en-US" sz="2400" dirty="0"/>
              <a:t> </a:t>
            </a:r>
            <a:r>
              <a:rPr lang="en-US" sz="2400" dirty="0" err="1"/>
              <a:t>karikatur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propaganda pro-</a:t>
            </a:r>
            <a:r>
              <a:rPr lang="en-US" sz="2400" dirty="0" err="1"/>
              <a:t>Jepun</a:t>
            </a:r>
            <a:r>
              <a:rPr lang="en-US" sz="2400" dirty="0"/>
              <a:t> dan anti-Barat. </a:t>
            </a:r>
            <a:r>
              <a:rPr lang="en-US" sz="2400" dirty="0" err="1"/>
              <a:t>Terasa</a:t>
            </a:r>
            <a:r>
              <a:rPr lang="en-US" sz="2400" dirty="0"/>
              <a:t> </a:t>
            </a:r>
            <a:r>
              <a:rPr lang="en-US" sz="2400" dirty="0" err="1"/>
              <a:t>dikhianati</a:t>
            </a:r>
            <a:r>
              <a:rPr lang="en-US" sz="2400" dirty="0"/>
              <a:t> dan </a:t>
            </a:r>
            <a:r>
              <a:rPr lang="en-US" sz="2400" dirty="0" err="1"/>
              <a:t>dipinggirkan</a:t>
            </a:r>
            <a:r>
              <a:rPr lang="en-US" sz="2400" dirty="0"/>
              <a:t> oleh British, yang </a:t>
            </a:r>
            <a:r>
              <a:rPr lang="en-US" sz="2400" dirty="0" err="1"/>
              <a:t>beliau</a:t>
            </a:r>
            <a:r>
              <a:rPr lang="en-US" sz="2400" dirty="0"/>
              <a:t> </a:t>
            </a:r>
            <a:r>
              <a:rPr lang="en-US" sz="2400" dirty="0" err="1"/>
              <a:t>anggapkan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‘</a:t>
            </a:r>
            <a:r>
              <a:rPr lang="en-US" sz="2400" dirty="0" err="1"/>
              <a:t>tuan</a:t>
            </a:r>
            <a:r>
              <a:rPr lang="en-US" sz="2400" dirty="0"/>
              <a:t>’ dan </a:t>
            </a:r>
            <a:r>
              <a:rPr lang="en-US" sz="2400" dirty="0" err="1"/>
              <a:t>penaung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pemerintahan</a:t>
            </a:r>
            <a:r>
              <a:rPr lang="en-US" sz="2400" dirty="0"/>
              <a:t> di Malaya, </a:t>
            </a:r>
            <a:r>
              <a:rPr lang="en-US" sz="2400" dirty="0" err="1"/>
              <a:t>justeru</a:t>
            </a:r>
            <a:r>
              <a:rPr lang="en-US" sz="2400" dirty="0"/>
              <a:t> </a:t>
            </a:r>
            <a:r>
              <a:rPr lang="en-US" sz="2400" dirty="0" err="1"/>
              <a:t>membuatkan</a:t>
            </a:r>
            <a:r>
              <a:rPr lang="en-US" sz="2400" dirty="0"/>
              <a:t> Abdullah </a:t>
            </a:r>
            <a:r>
              <a:rPr lang="en-US" sz="2400" dirty="0" err="1"/>
              <a:t>Ariff</a:t>
            </a:r>
            <a:r>
              <a:rPr lang="en-US" sz="2400" dirty="0"/>
              <a:t> </a:t>
            </a:r>
            <a:r>
              <a:rPr lang="en-US" sz="2400" dirty="0" err="1"/>
              <a:t>bertindak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kolaborator</a:t>
            </a:r>
            <a:r>
              <a:rPr lang="en-US" sz="2400" dirty="0"/>
              <a:t> </a:t>
            </a:r>
            <a:r>
              <a:rPr lang="en-US" sz="2400" dirty="0" err="1"/>
              <a:t>sekaligus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FF00"/>
                </a:solidFill>
              </a:rPr>
              <a:t>propagandis</a:t>
            </a:r>
            <a:r>
              <a:rPr lang="en-US" sz="2400" dirty="0">
                <a:solidFill>
                  <a:srgbClr val="FFFF00"/>
                </a:solidFill>
              </a:rPr>
              <a:t> visual </a:t>
            </a:r>
            <a:r>
              <a:rPr lang="en-US" sz="2400" dirty="0"/>
              <a:t>(Lim, 2009). </a:t>
            </a:r>
          </a:p>
        </p:txBody>
      </p:sp>
    </p:spTree>
    <p:extLst>
      <p:ext uri="{BB962C8B-B14F-4D97-AF65-F5344CB8AC3E}">
        <p14:creationId xmlns:p14="http://schemas.microsoft.com/office/powerpoint/2010/main" val="1071941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E5AAF6D-91CD-FA48-B705-C133DA945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pdnews.jpg">
            <a:extLst>
              <a:ext uri="{FF2B5EF4-FFF2-40B4-BE49-F238E27FC236}">
                <a16:creationId xmlns:a16="http://schemas.microsoft.com/office/drawing/2014/main" id="{338AA46B-6BCD-4745-883C-68BC3A959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2" y="1708049"/>
            <a:ext cx="5294785" cy="3457076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AFBA6C1-5F45-3E4E-9BA6-2ED21AE07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9175" y="5534695"/>
            <a:ext cx="26388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Akhbar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Penang Daily News,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24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Oktober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1942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AD2F988-4199-F94B-8CA8-4C34FE4E8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3963" y="5534695"/>
            <a:ext cx="25859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Akhbar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The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Syonan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Sinbun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15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Februari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1943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49F0B4-B0B0-0E41-BF2B-6FA9CCBE534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682895" y="1708049"/>
            <a:ext cx="6294263" cy="34570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64520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AE975C-949F-4347-AF4C-E96D01902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6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592725-6915-A042-8DE6-57BA3CFD3C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749638" y="911706"/>
            <a:ext cx="3208929" cy="46948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C28098-0153-484A-9745-8468B46A0420}"/>
              </a:ext>
            </a:extLst>
          </p:cNvPr>
          <p:cNvSpPr/>
          <p:nvPr/>
        </p:nvSpPr>
        <p:spPr>
          <a:xfrm>
            <a:off x="3724924" y="5722891"/>
            <a:ext cx="39212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 Long Arm Nippon, </a:t>
            </a:r>
          </a:p>
          <a:p>
            <a:r>
              <a:rPr lang="en-US" sz="1400" dirty="0"/>
              <a:t>Penang Daily News, </a:t>
            </a:r>
          </a:p>
          <a:p>
            <a:r>
              <a:rPr lang="en-US" sz="1400" dirty="0"/>
              <a:t>7 September 1942</a:t>
            </a:r>
          </a:p>
          <a:p>
            <a:r>
              <a:rPr lang="en-US" sz="1400" dirty="0"/>
              <a:t>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BB8958-F4F7-3445-A793-6D3DE710372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73026" y="911706"/>
            <a:ext cx="3066449" cy="46457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785FA60-F35D-D248-AA7B-5E9A87A7F0AA}"/>
              </a:ext>
            </a:extLst>
          </p:cNvPr>
          <p:cNvSpPr/>
          <p:nvPr/>
        </p:nvSpPr>
        <p:spPr>
          <a:xfrm>
            <a:off x="7316189" y="5673810"/>
            <a:ext cx="3048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No Way To Escape, </a:t>
            </a:r>
          </a:p>
          <a:p>
            <a:r>
              <a:rPr lang="en-US" sz="1400" dirty="0"/>
              <a:t>Penang Daily News, </a:t>
            </a:r>
          </a:p>
          <a:p>
            <a:r>
              <a:rPr lang="en-US" sz="1400" dirty="0"/>
              <a:t>9 </a:t>
            </a:r>
            <a:r>
              <a:rPr lang="en-US" sz="1400" dirty="0" err="1"/>
              <a:t>Oktober</a:t>
            </a:r>
            <a:r>
              <a:rPr lang="en-US" sz="1400" dirty="0"/>
              <a:t> 1942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2D2F68-FFEA-A64C-A87C-D25D80CC18FE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668" y="911706"/>
            <a:ext cx="3066449" cy="4714111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7CD08E-EE1D-5C44-83F9-750082F5BB1F}"/>
              </a:ext>
            </a:extLst>
          </p:cNvPr>
          <p:cNvSpPr/>
          <p:nvPr/>
        </p:nvSpPr>
        <p:spPr>
          <a:xfrm>
            <a:off x="347668" y="5718472"/>
            <a:ext cx="39212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Distress at Sea, </a:t>
            </a:r>
          </a:p>
          <a:p>
            <a:r>
              <a:rPr lang="en-US" sz="1400" dirty="0"/>
              <a:t>Penang Daily News, </a:t>
            </a:r>
          </a:p>
          <a:p>
            <a:r>
              <a:rPr lang="en-US" sz="1400" dirty="0"/>
              <a:t>17 </a:t>
            </a:r>
            <a:r>
              <a:rPr lang="en-US" sz="1400" dirty="0" err="1"/>
              <a:t>Ogos</a:t>
            </a:r>
            <a:r>
              <a:rPr lang="en-US" sz="1400" dirty="0"/>
              <a:t> 1942</a:t>
            </a:r>
          </a:p>
          <a:p>
            <a:r>
              <a:rPr lang="en-US" sz="1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08800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ACF05B-437A-9145-AD24-7C562DE1C845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5869" y="991076"/>
            <a:ext cx="3052119" cy="4546557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814B013-A17F-5C4E-BC92-CC0AF72FD3FB}"/>
              </a:ext>
            </a:extLst>
          </p:cNvPr>
          <p:cNvSpPr/>
          <p:nvPr/>
        </p:nvSpPr>
        <p:spPr>
          <a:xfrm>
            <a:off x="1878224" y="5648750"/>
            <a:ext cx="39212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Anglo-Saxon Imperialism, </a:t>
            </a:r>
          </a:p>
          <a:p>
            <a:r>
              <a:rPr lang="en-US" sz="1400" dirty="0"/>
              <a:t>Penang Daily News, </a:t>
            </a:r>
          </a:p>
          <a:p>
            <a:r>
              <a:rPr lang="en-US" sz="1400" dirty="0"/>
              <a:t>9 September 1942</a:t>
            </a:r>
          </a:p>
          <a:p>
            <a:r>
              <a:rPr lang="en-US" sz="1400" dirty="0"/>
              <a:t>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A574EC-6933-7142-88B8-A928FBE0BABD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7473" y="991067"/>
            <a:ext cx="4557996" cy="4546566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4BCE336-6314-B14A-AAF0-8107F49FC5E4}"/>
              </a:ext>
            </a:extLst>
          </p:cNvPr>
          <p:cNvSpPr/>
          <p:nvPr/>
        </p:nvSpPr>
        <p:spPr>
          <a:xfrm>
            <a:off x="5675867" y="5648750"/>
            <a:ext cx="39212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They Are Growing More Food, </a:t>
            </a:r>
          </a:p>
          <a:p>
            <a:r>
              <a:rPr lang="en-US" sz="1400" dirty="0"/>
              <a:t>Penang Daily News, </a:t>
            </a:r>
          </a:p>
          <a:p>
            <a:r>
              <a:rPr lang="en-US" sz="1400" dirty="0"/>
              <a:t>11 </a:t>
            </a:r>
            <a:r>
              <a:rPr lang="en-US" sz="1400" dirty="0" err="1"/>
              <a:t>Oktober</a:t>
            </a:r>
            <a:r>
              <a:rPr lang="en-US" sz="1400" dirty="0"/>
              <a:t> 1942</a:t>
            </a:r>
          </a:p>
          <a:p>
            <a:r>
              <a:rPr lang="en-US" sz="1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23159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9C9CAE-94D9-2C4A-A5E2-9BB7A2245973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399" y="16510"/>
            <a:ext cx="4244374" cy="6829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FA9E312-021E-464C-A518-4D305A5AA871}"/>
              </a:ext>
            </a:extLst>
          </p:cNvPr>
          <p:cNvSpPr/>
          <p:nvPr/>
        </p:nvSpPr>
        <p:spPr>
          <a:xfrm>
            <a:off x="5222789" y="368402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‘Heart Breaking – for the Allies’,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The War As Our Cartoonist Sees It, </a:t>
            </a:r>
            <a:r>
              <a:rPr lang="en-US" dirty="0" err="1"/>
              <a:t>terbitan</a:t>
            </a:r>
            <a:r>
              <a:rPr lang="en-US" dirty="0"/>
              <a:t> Penang Shu </a:t>
            </a:r>
            <a:r>
              <a:rPr lang="en-US" dirty="0" err="1"/>
              <a:t>Seicho</a:t>
            </a:r>
            <a:r>
              <a:rPr lang="en-US" dirty="0"/>
              <a:t> Shimbun </a:t>
            </a:r>
            <a:r>
              <a:rPr lang="en-US" dirty="0" err="1"/>
              <a:t>Renraku</a:t>
            </a:r>
            <a:r>
              <a:rPr lang="en-US" dirty="0"/>
              <a:t> </a:t>
            </a:r>
            <a:r>
              <a:rPr lang="en-US" dirty="0" err="1"/>
              <a:t>Jimusho</a:t>
            </a:r>
            <a:r>
              <a:rPr lang="en-US" dirty="0"/>
              <a:t>, November 1942</a:t>
            </a:r>
          </a:p>
        </p:txBody>
      </p:sp>
    </p:spTree>
    <p:extLst>
      <p:ext uri="{BB962C8B-B14F-4D97-AF65-F5344CB8AC3E}">
        <p14:creationId xmlns:p14="http://schemas.microsoft.com/office/powerpoint/2010/main" val="24184547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</TotalTime>
  <Words>400</Words>
  <Application>Microsoft Macintosh PowerPoint</Application>
  <PresentationFormat>Widescreen</PresentationFormat>
  <Paragraphs>34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ABDULLAH ARIFF: SENIMAN &amp; PROPAGANDIS MELAYU  Pembicara: Saiful Akram Che Cob KPSK, UiTM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</cp:revision>
  <dcterms:created xsi:type="dcterms:W3CDTF">2024-05-06T07:11:56Z</dcterms:created>
  <dcterms:modified xsi:type="dcterms:W3CDTF">2024-05-08T02:47:22Z</dcterms:modified>
</cp:coreProperties>
</file>