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AF8FC-00FA-42DE-B26A-D430744A42C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7E6B81-39DA-480D-8060-42A4EF126C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Examples: HireVue, Pymetrics, LinkedIn AI</a:t>
          </a:r>
        </a:p>
      </dgm:t>
    </dgm:pt>
    <dgm:pt modelId="{25FB1456-F416-4D11-AD48-C916641A12B7}" type="parTrans" cxnId="{AFF06109-ACE7-484F-A40B-FC524B7E2F99}">
      <dgm:prSet/>
      <dgm:spPr/>
      <dgm:t>
        <a:bodyPr/>
        <a:lstStyle/>
        <a:p>
          <a:endParaRPr lang="en-US"/>
        </a:p>
      </dgm:t>
    </dgm:pt>
    <dgm:pt modelId="{6B435A4D-B701-4F43-9B94-C288DB21BD80}" type="sibTrans" cxnId="{AFF06109-ACE7-484F-A40B-FC524B7E2F99}">
      <dgm:prSet/>
      <dgm:spPr/>
      <dgm:t>
        <a:bodyPr/>
        <a:lstStyle/>
        <a:p>
          <a:endParaRPr lang="en-US"/>
        </a:p>
      </dgm:t>
    </dgm:pt>
    <dgm:pt modelId="{3EB92D6A-3454-4367-8F28-70E9EB9CEA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Tasks: Resume screening, video interviews, personality matching</a:t>
          </a:r>
        </a:p>
      </dgm:t>
    </dgm:pt>
    <dgm:pt modelId="{43A12626-E159-475F-903B-F8F0A66AF8D5}" type="parTrans" cxnId="{B0D650F7-F643-4F24-A102-18E2C9DE3362}">
      <dgm:prSet/>
      <dgm:spPr/>
      <dgm:t>
        <a:bodyPr/>
        <a:lstStyle/>
        <a:p>
          <a:endParaRPr lang="en-US"/>
        </a:p>
      </dgm:t>
    </dgm:pt>
    <dgm:pt modelId="{1CDF4001-ED28-42E9-961A-09F00EEBA581}" type="sibTrans" cxnId="{B0D650F7-F643-4F24-A102-18E2C9DE3362}">
      <dgm:prSet/>
      <dgm:spPr/>
      <dgm:t>
        <a:bodyPr/>
        <a:lstStyle/>
        <a:p>
          <a:endParaRPr lang="en-US"/>
        </a:p>
      </dgm:t>
    </dgm:pt>
    <dgm:pt modelId="{06D2298D-EA6A-4CEA-8C9B-9EA11F21611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Benefits: Speed, consistency, better job fit</a:t>
          </a:r>
        </a:p>
      </dgm:t>
    </dgm:pt>
    <dgm:pt modelId="{0C2EF671-4A63-4DA2-87A7-0F1F18801541}" type="parTrans" cxnId="{8BFA1847-2BA1-48CA-8BE4-7FB781403614}">
      <dgm:prSet/>
      <dgm:spPr/>
      <dgm:t>
        <a:bodyPr/>
        <a:lstStyle/>
        <a:p>
          <a:endParaRPr lang="en-US"/>
        </a:p>
      </dgm:t>
    </dgm:pt>
    <dgm:pt modelId="{486EA258-F60E-434F-9D32-2351C289EAB3}" type="sibTrans" cxnId="{8BFA1847-2BA1-48CA-8BE4-7FB781403614}">
      <dgm:prSet/>
      <dgm:spPr/>
      <dgm:t>
        <a:bodyPr/>
        <a:lstStyle/>
        <a:p>
          <a:endParaRPr lang="en-US"/>
        </a:p>
      </dgm:t>
    </dgm:pt>
    <dgm:pt modelId="{EAE645B0-3A89-472F-90E3-9B97C1A33E07}" type="pres">
      <dgm:prSet presAssocID="{A51AF8FC-00FA-42DE-B26A-D430744A42CE}" presName="root" presStyleCnt="0">
        <dgm:presLayoutVars>
          <dgm:dir/>
          <dgm:resizeHandles val="exact"/>
        </dgm:presLayoutVars>
      </dgm:prSet>
      <dgm:spPr/>
    </dgm:pt>
    <dgm:pt modelId="{32AD378B-42C2-497F-B0F9-8C779DB4F1B2}" type="pres">
      <dgm:prSet presAssocID="{927E6B81-39DA-480D-8060-42A4EF126CE0}" presName="compNode" presStyleCnt="0"/>
      <dgm:spPr/>
    </dgm:pt>
    <dgm:pt modelId="{62EE94FE-0711-4D8C-9CBE-0783D88AB36C}" type="pres">
      <dgm:prSet presAssocID="{927E6B81-39DA-480D-8060-42A4EF126CE0}" presName="bgRect" presStyleLbl="bgShp" presStyleIdx="0" presStyleCnt="3"/>
      <dgm:spPr/>
    </dgm:pt>
    <dgm:pt modelId="{5D1DD7D3-0F4C-4068-A4F2-EB6A99DA55B8}" type="pres">
      <dgm:prSet presAssocID="{927E6B81-39DA-480D-8060-42A4EF126CE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D12786FA-4B82-475A-A597-1A953C7F5EBF}" type="pres">
      <dgm:prSet presAssocID="{927E6B81-39DA-480D-8060-42A4EF126CE0}" presName="spaceRect" presStyleCnt="0"/>
      <dgm:spPr/>
    </dgm:pt>
    <dgm:pt modelId="{038B53CB-7515-4290-B003-51E93561FB47}" type="pres">
      <dgm:prSet presAssocID="{927E6B81-39DA-480D-8060-42A4EF126CE0}" presName="parTx" presStyleLbl="revTx" presStyleIdx="0" presStyleCnt="3">
        <dgm:presLayoutVars>
          <dgm:chMax val="0"/>
          <dgm:chPref val="0"/>
        </dgm:presLayoutVars>
      </dgm:prSet>
      <dgm:spPr/>
    </dgm:pt>
    <dgm:pt modelId="{9847D3C6-4C08-478A-9D9C-7A23126E4452}" type="pres">
      <dgm:prSet presAssocID="{6B435A4D-B701-4F43-9B94-C288DB21BD80}" presName="sibTrans" presStyleCnt="0"/>
      <dgm:spPr/>
    </dgm:pt>
    <dgm:pt modelId="{D0F90422-D021-4FA1-9F4D-596C4022D9B1}" type="pres">
      <dgm:prSet presAssocID="{3EB92D6A-3454-4367-8F28-70E9EB9CEA70}" presName="compNode" presStyleCnt="0"/>
      <dgm:spPr/>
    </dgm:pt>
    <dgm:pt modelId="{F30548FF-2E95-46D8-A084-515DA46F4180}" type="pres">
      <dgm:prSet presAssocID="{3EB92D6A-3454-4367-8F28-70E9EB9CEA70}" presName="bgRect" presStyleLbl="bgShp" presStyleIdx="1" presStyleCnt="3"/>
      <dgm:spPr/>
    </dgm:pt>
    <dgm:pt modelId="{85157B86-AB78-4768-8BAD-22C8ABD19589}" type="pres">
      <dgm:prSet presAssocID="{3EB92D6A-3454-4367-8F28-70E9EB9CEA7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7C9E2FE2-2B1C-4F40-AEBB-20B7DC13CA52}" type="pres">
      <dgm:prSet presAssocID="{3EB92D6A-3454-4367-8F28-70E9EB9CEA70}" presName="spaceRect" presStyleCnt="0"/>
      <dgm:spPr/>
    </dgm:pt>
    <dgm:pt modelId="{755193D0-9A35-467A-A33E-DF1486581424}" type="pres">
      <dgm:prSet presAssocID="{3EB92D6A-3454-4367-8F28-70E9EB9CEA70}" presName="parTx" presStyleLbl="revTx" presStyleIdx="1" presStyleCnt="3">
        <dgm:presLayoutVars>
          <dgm:chMax val="0"/>
          <dgm:chPref val="0"/>
        </dgm:presLayoutVars>
      </dgm:prSet>
      <dgm:spPr/>
    </dgm:pt>
    <dgm:pt modelId="{85A8622E-897F-4EC9-9D89-7D474B416A8E}" type="pres">
      <dgm:prSet presAssocID="{1CDF4001-ED28-42E9-961A-09F00EEBA581}" presName="sibTrans" presStyleCnt="0"/>
      <dgm:spPr/>
    </dgm:pt>
    <dgm:pt modelId="{1F040CD4-AC30-4BC3-A017-A4117586AD48}" type="pres">
      <dgm:prSet presAssocID="{06D2298D-EA6A-4CEA-8C9B-9EA11F21611E}" presName="compNode" presStyleCnt="0"/>
      <dgm:spPr/>
    </dgm:pt>
    <dgm:pt modelId="{050799D8-8B9B-4B1F-B67F-0154C059C63D}" type="pres">
      <dgm:prSet presAssocID="{06D2298D-EA6A-4CEA-8C9B-9EA11F21611E}" presName="bgRect" presStyleLbl="bgShp" presStyleIdx="2" presStyleCnt="3"/>
      <dgm:spPr/>
    </dgm:pt>
    <dgm:pt modelId="{5510495C-D34A-4883-822A-EBF41806BFFD}" type="pres">
      <dgm:prSet presAssocID="{06D2298D-EA6A-4CEA-8C9B-9EA11F21611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8C5F96ED-0932-4CC4-90F5-BC3954F1E408}" type="pres">
      <dgm:prSet presAssocID="{06D2298D-EA6A-4CEA-8C9B-9EA11F21611E}" presName="spaceRect" presStyleCnt="0"/>
      <dgm:spPr/>
    </dgm:pt>
    <dgm:pt modelId="{A933F8C9-2A66-47A9-9F3C-4F927826BBA2}" type="pres">
      <dgm:prSet presAssocID="{06D2298D-EA6A-4CEA-8C9B-9EA11F21611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FF06109-ACE7-484F-A40B-FC524B7E2F99}" srcId="{A51AF8FC-00FA-42DE-B26A-D430744A42CE}" destId="{927E6B81-39DA-480D-8060-42A4EF126CE0}" srcOrd="0" destOrd="0" parTransId="{25FB1456-F416-4D11-AD48-C916641A12B7}" sibTransId="{6B435A4D-B701-4F43-9B94-C288DB21BD80}"/>
    <dgm:cxn modelId="{8BFA1847-2BA1-48CA-8BE4-7FB781403614}" srcId="{A51AF8FC-00FA-42DE-B26A-D430744A42CE}" destId="{06D2298D-EA6A-4CEA-8C9B-9EA11F21611E}" srcOrd="2" destOrd="0" parTransId="{0C2EF671-4A63-4DA2-87A7-0F1F18801541}" sibTransId="{486EA258-F60E-434F-9D32-2351C289EAB3}"/>
    <dgm:cxn modelId="{2521B348-403F-42D4-8434-054E4E51E85D}" type="presOf" srcId="{A51AF8FC-00FA-42DE-B26A-D430744A42CE}" destId="{EAE645B0-3A89-472F-90E3-9B97C1A33E07}" srcOrd="0" destOrd="0" presId="urn:microsoft.com/office/officeart/2018/2/layout/IconVerticalSolidList"/>
    <dgm:cxn modelId="{C68ECB6E-89F4-41AA-A7BB-F5F52299147D}" type="presOf" srcId="{927E6B81-39DA-480D-8060-42A4EF126CE0}" destId="{038B53CB-7515-4290-B003-51E93561FB47}" srcOrd="0" destOrd="0" presId="urn:microsoft.com/office/officeart/2018/2/layout/IconVerticalSolidList"/>
    <dgm:cxn modelId="{65CF45AA-BD97-41CC-9681-0199606BADC4}" type="presOf" srcId="{06D2298D-EA6A-4CEA-8C9B-9EA11F21611E}" destId="{A933F8C9-2A66-47A9-9F3C-4F927826BBA2}" srcOrd="0" destOrd="0" presId="urn:microsoft.com/office/officeart/2018/2/layout/IconVerticalSolidList"/>
    <dgm:cxn modelId="{141E33D8-9ECE-4285-ADB1-C7A8149ABC1B}" type="presOf" srcId="{3EB92D6A-3454-4367-8F28-70E9EB9CEA70}" destId="{755193D0-9A35-467A-A33E-DF1486581424}" srcOrd="0" destOrd="0" presId="urn:microsoft.com/office/officeart/2018/2/layout/IconVerticalSolidList"/>
    <dgm:cxn modelId="{B0D650F7-F643-4F24-A102-18E2C9DE3362}" srcId="{A51AF8FC-00FA-42DE-B26A-D430744A42CE}" destId="{3EB92D6A-3454-4367-8F28-70E9EB9CEA70}" srcOrd="1" destOrd="0" parTransId="{43A12626-E159-475F-903B-F8F0A66AF8D5}" sibTransId="{1CDF4001-ED28-42E9-961A-09F00EEBA581}"/>
    <dgm:cxn modelId="{380E7DED-9E53-444B-936D-6A9BBBE9C392}" type="presParOf" srcId="{EAE645B0-3A89-472F-90E3-9B97C1A33E07}" destId="{32AD378B-42C2-497F-B0F9-8C779DB4F1B2}" srcOrd="0" destOrd="0" presId="urn:microsoft.com/office/officeart/2018/2/layout/IconVerticalSolidList"/>
    <dgm:cxn modelId="{20B0048A-B768-46A8-AEF6-51CC39121A93}" type="presParOf" srcId="{32AD378B-42C2-497F-B0F9-8C779DB4F1B2}" destId="{62EE94FE-0711-4D8C-9CBE-0783D88AB36C}" srcOrd="0" destOrd="0" presId="urn:microsoft.com/office/officeart/2018/2/layout/IconVerticalSolidList"/>
    <dgm:cxn modelId="{10EFBD22-78D1-4FEE-9F17-835984EC8083}" type="presParOf" srcId="{32AD378B-42C2-497F-B0F9-8C779DB4F1B2}" destId="{5D1DD7D3-0F4C-4068-A4F2-EB6A99DA55B8}" srcOrd="1" destOrd="0" presId="urn:microsoft.com/office/officeart/2018/2/layout/IconVerticalSolidList"/>
    <dgm:cxn modelId="{15D18439-7269-4286-82E8-7EC8386FA38B}" type="presParOf" srcId="{32AD378B-42C2-497F-B0F9-8C779DB4F1B2}" destId="{D12786FA-4B82-475A-A597-1A953C7F5EBF}" srcOrd="2" destOrd="0" presId="urn:microsoft.com/office/officeart/2018/2/layout/IconVerticalSolidList"/>
    <dgm:cxn modelId="{62DCCE9C-9222-40E8-B9BB-2CBB5D7082AF}" type="presParOf" srcId="{32AD378B-42C2-497F-B0F9-8C779DB4F1B2}" destId="{038B53CB-7515-4290-B003-51E93561FB47}" srcOrd="3" destOrd="0" presId="urn:microsoft.com/office/officeart/2018/2/layout/IconVerticalSolidList"/>
    <dgm:cxn modelId="{4D21C764-B2C8-417F-962A-374BF4FFB49E}" type="presParOf" srcId="{EAE645B0-3A89-472F-90E3-9B97C1A33E07}" destId="{9847D3C6-4C08-478A-9D9C-7A23126E4452}" srcOrd="1" destOrd="0" presId="urn:microsoft.com/office/officeart/2018/2/layout/IconVerticalSolidList"/>
    <dgm:cxn modelId="{3182FE36-C9A5-44C7-B224-B9B9F96DA3F1}" type="presParOf" srcId="{EAE645B0-3A89-472F-90E3-9B97C1A33E07}" destId="{D0F90422-D021-4FA1-9F4D-596C4022D9B1}" srcOrd="2" destOrd="0" presId="urn:microsoft.com/office/officeart/2018/2/layout/IconVerticalSolidList"/>
    <dgm:cxn modelId="{6D77C129-7693-4D31-A883-353F754C57AB}" type="presParOf" srcId="{D0F90422-D021-4FA1-9F4D-596C4022D9B1}" destId="{F30548FF-2E95-46D8-A084-515DA46F4180}" srcOrd="0" destOrd="0" presId="urn:microsoft.com/office/officeart/2018/2/layout/IconVerticalSolidList"/>
    <dgm:cxn modelId="{A489F1DE-B6E4-4841-9359-2BA53B96DBF1}" type="presParOf" srcId="{D0F90422-D021-4FA1-9F4D-596C4022D9B1}" destId="{85157B86-AB78-4768-8BAD-22C8ABD19589}" srcOrd="1" destOrd="0" presId="urn:microsoft.com/office/officeart/2018/2/layout/IconVerticalSolidList"/>
    <dgm:cxn modelId="{03D65A3A-65B7-4B1C-B897-465657AF04DA}" type="presParOf" srcId="{D0F90422-D021-4FA1-9F4D-596C4022D9B1}" destId="{7C9E2FE2-2B1C-4F40-AEBB-20B7DC13CA52}" srcOrd="2" destOrd="0" presId="urn:microsoft.com/office/officeart/2018/2/layout/IconVerticalSolidList"/>
    <dgm:cxn modelId="{3DD94592-AF07-4EFC-B41A-2172C8089C1C}" type="presParOf" srcId="{D0F90422-D021-4FA1-9F4D-596C4022D9B1}" destId="{755193D0-9A35-467A-A33E-DF1486581424}" srcOrd="3" destOrd="0" presId="urn:microsoft.com/office/officeart/2018/2/layout/IconVerticalSolidList"/>
    <dgm:cxn modelId="{8EF009A4-98FC-4A03-8055-42967DA72EA8}" type="presParOf" srcId="{EAE645B0-3A89-472F-90E3-9B97C1A33E07}" destId="{85A8622E-897F-4EC9-9D89-7D474B416A8E}" srcOrd="3" destOrd="0" presId="urn:microsoft.com/office/officeart/2018/2/layout/IconVerticalSolidList"/>
    <dgm:cxn modelId="{225E3BCC-D0E0-4BB2-8F24-98B6108C2EBE}" type="presParOf" srcId="{EAE645B0-3A89-472F-90E3-9B97C1A33E07}" destId="{1F040CD4-AC30-4BC3-A017-A4117586AD48}" srcOrd="4" destOrd="0" presId="urn:microsoft.com/office/officeart/2018/2/layout/IconVerticalSolidList"/>
    <dgm:cxn modelId="{366B3C90-023C-488F-B22E-54C6145B649C}" type="presParOf" srcId="{1F040CD4-AC30-4BC3-A017-A4117586AD48}" destId="{050799D8-8B9B-4B1F-B67F-0154C059C63D}" srcOrd="0" destOrd="0" presId="urn:microsoft.com/office/officeart/2018/2/layout/IconVerticalSolidList"/>
    <dgm:cxn modelId="{44987C64-F5A9-4106-A4E0-DCF7248AD415}" type="presParOf" srcId="{1F040CD4-AC30-4BC3-A017-A4117586AD48}" destId="{5510495C-D34A-4883-822A-EBF41806BFFD}" srcOrd="1" destOrd="0" presId="urn:microsoft.com/office/officeart/2018/2/layout/IconVerticalSolidList"/>
    <dgm:cxn modelId="{57141B9F-5F76-4D43-BDAE-D59B054892E2}" type="presParOf" srcId="{1F040CD4-AC30-4BC3-A017-A4117586AD48}" destId="{8C5F96ED-0932-4CC4-90F5-BC3954F1E408}" srcOrd="2" destOrd="0" presId="urn:microsoft.com/office/officeart/2018/2/layout/IconVerticalSolidList"/>
    <dgm:cxn modelId="{05A7FC8C-50CA-4B49-82B6-2021F3840384}" type="presParOf" srcId="{1F040CD4-AC30-4BC3-A017-A4117586AD48}" destId="{A933F8C9-2A66-47A9-9F3C-4F927826BBA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617E16-96FC-4F11-9681-2BB300F0F11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D42C7D9-EF38-430A-9D2D-C4BE5FC0A7D6}">
      <dgm:prSet/>
      <dgm:spPr/>
      <dgm:t>
        <a:bodyPr/>
        <a:lstStyle/>
        <a:p>
          <a:r>
            <a:rPr lang="en-MY" b="1"/>
            <a:t>HR Professionals</a:t>
          </a:r>
          <a:r>
            <a:rPr lang="en-MY"/>
            <a:t>: Digital reskilling, empathy, ethics</a:t>
          </a:r>
          <a:endParaRPr lang="en-US"/>
        </a:p>
      </dgm:t>
    </dgm:pt>
    <dgm:pt modelId="{44D0BFD6-5BD5-4126-8936-FBA00C729852}" type="parTrans" cxnId="{C7FE9BB7-E45B-4F17-92EB-BE6136CADFBA}">
      <dgm:prSet/>
      <dgm:spPr/>
      <dgm:t>
        <a:bodyPr/>
        <a:lstStyle/>
        <a:p>
          <a:endParaRPr lang="en-US"/>
        </a:p>
      </dgm:t>
    </dgm:pt>
    <dgm:pt modelId="{04DDFE88-A02A-4E89-B03C-20026894FC39}" type="sibTrans" cxnId="{C7FE9BB7-E45B-4F17-92EB-BE6136CADFBA}">
      <dgm:prSet/>
      <dgm:spPr/>
      <dgm:t>
        <a:bodyPr/>
        <a:lstStyle/>
        <a:p>
          <a:endParaRPr lang="en-US"/>
        </a:p>
      </dgm:t>
    </dgm:pt>
    <dgm:pt modelId="{F80A77FA-D927-428A-A0D9-8ABB1D1C9CD6}">
      <dgm:prSet/>
      <dgm:spPr/>
      <dgm:t>
        <a:bodyPr/>
        <a:lstStyle/>
        <a:p>
          <a:r>
            <a:rPr lang="en-MY" b="1"/>
            <a:t>Organizations</a:t>
          </a:r>
          <a:r>
            <a:rPr lang="en-MY"/>
            <a:t>: Transparent AI policies, change management</a:t>
          </a:r>
          <a:endParaRPr lang="en-US"/>
        </a:p>
      </dgm:t>
    </dgm:pt>
    <dgm:pt modelId="{F00F8711-8EED-4FDE-969A-A1950DA333FB}" type="parTrans" cxnId="{419DB7AA-D192-4C1B-8474-520534946E2B}">
      <dgm:prSet/>
      <dgm:spPr/>
      <dgm:t>
        <a:bodyPr/>
        <a:lstStyle/>
        <a:p>
          <a:endParaRPr lang="en-US"/>
        </a:p>
      </dgm:t>
    </dgm:pt>
    <dgm:pt modelId="{20311E49-4B31-4109-8DDB-817D52481857}" type="sibTrans" cxnId="{419DB7AA-D192-4C1B-8474-520534946E2B}">
      <dgm:prSet/>
      <dgm:spPr/>
      <dgm:t>
        <a:bodyPr/>
        <a:lstStyle/>
        <a:p>
          <a:endParaRPr lang="en-US"/>
        </a:p>
      </dgm:t>
    </dgm:pt>
    <dgm:pt modelId="{F4E1D933-4F48-4163-997B-653DC71C887D}">
      <dgm:prSet/>
      <dgm:spPr/>
      <dgm:t>
        <a:bodyPr/>
        <a:lstStyle/>
        <a:p>
          <a:r>
            <a:rPr lang="en-MY" b="1"/>
            <a:t>Policymakers</a:t>
          </a:r>
          <a:r>
            <a:rPr lang="en-MY"/>
            <a:t>: Fairness laws, algorithmic accountability</a:t>
          </a:r>
          <a:endParaRPr lang="en-US"/>
        </a:p>
      </dgm:t>
    </dgm:pt>
    <dgm:pt modelId="{66BEC076-ECBB-4C64-8DB2-0C5E487E6C29}" type="parTrans" cxnId="{FF19EA2D-F06B-43A9-9DD5-70FFDD42AF87}">
      <dgm:prSet/>
      <dgm:spPr/>
      <dgm:t>
        <a:bodyPr/>
        <a:lstStyle/>
        <a:p>
          <a:endParaRPr lang="en-US"/>
        </a:p>
      </dgm:t>
    </dgm:pt>
    <dgm:pt modelId="{3417703A-16C9-44AC-8DD3-18F44BAF3539}" type="sibTrans" cxnId="{FF19EA2D-F06B-43A9-9DD5-70FFDD42AF87}">
      <dgm:prSet/>
      <dgm:spPr/>
      <dgm:t>
        <a:bodyPr/>
        <a:lstStyle/>
        <a:p>
          <a:endParaRPr lang="en-US"/>
        </a:p>
      </dgm:t>
    </dgm:pt>
    <dgm:pt modelId="{E2B0AEF9-5709-47B0-93F6-1161136F2EEC}" type="pres">
      <dgm:prSet presAssocID="{B7617E16-96FC-4F11-9681-2BB300F0F11B}" presName="root" presStyleCnt="0">
        <dgm:presLayoutVars>
          <dgm:dir/>
          <dgm:resizeHandles val="exact"/>
        </dgm:presLayoutVars>
      </dgm:prSet>
      <dgm:spPr/>
    </dgm:pt>
    <dgm:pt modelId="{5A167429-A522-4960-9CA5-7BA9868F1D50}" type="pres">
      <dgm:prSet presAssocID="{4D42C7D9-EF38-430A-9D2D-C4BE5FC0A7D6}" presName="compNode" presStyleCnt="0"/>
      <dgm:spPr/>
    </dgm:pt>
    <dgm:pt modelId="{C7845CE5-8FC0-4401-A86F-036A91F34CD6}" type="pres">
      <dgm:prSet presAssocID="{4D42C7D9-EF38-430A-9D2D-C4BE5FC0A7D6}" presName="bgRect" presStyleLbl="bgShp" presStyleIdx="0" presStyleCnt="3"/>
      <dgm:spPr/>
    </dgm:pt>
    <dgm:pt modelId="{87A2F332-E2CB-487D-9BE2-6748D8B9D727}" type="pres">
      <dgm:prSet presAssocID="{4D42C7D9-EF38-430A-9D2D-C4BE5FC0A7D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649A254-5504-4AF8-BB2F-85F805406AA6}" type="pres">
      <dgm:prSet presAssocID="{4D42C7D9-EF38-430A-9D2D-C4BE5FC0A7D6}" presName="spaceRect" presStyleCnt="0"/>
      <dgm:spPr/>
    </dgm:pt>
    <dgm:pt modelId="{B441C23B-EC83-4BA3-8A41-2B5FCD63B535}" type="pres">
      <dgm:prSet presAssocID="{4D42C7D9-EF38-430A-9D2D-C4BE5FC0A7D6}" presName="parTx" presStyleLbl="revTx" presStyleIdx="0" presStyleCnt="3">
        <dgm:presLayoutVars>
          <dgm:chMax val="0"/>
          <dgm:chPref val="0"/>
        </dgm:presLayoutVars>
      </dgm:prSet>
      <dgm:spPr/>
    </dgm:pt>
    <dgm:pt modelId="{3F77FCD3-226B-495E-A7D2-FCD778339211}" type="pres">
      <dgm:prSet presAssocID="{04DDFE88-A02A-4E89-B03C-20026894FC39}" presName="sibTrans" presStyleCnt="0"/>
      <dgm:spPr/>
    </dgm:pt>
    <dgm:pt modelId="{76CEE5BC-A57A-421A-835C-2814571C0C61}" type="pres">
      <dgm:prSet presAssocID="{F80A77FA-D927-428A-A0D9-8ABB1D1C9CD6}" presName="compNode" presStyleCnt="0"/>
      <dgm:spPr/>
    </dgm:pt>
    <dgm:pt modelId="{4566A72A-1598-439F-B91F-9ECC853457B8}" type="pres">
      <dgm:prSet presAssocID="{F80A77FA-D927-428A-A0D9-8ABB1D1C9CD6}" presName="bgRect" presStyleLbl="bgShp" presStyleIdx="1" presStyleCnt="3"/>
      <dgm:spPr/>
    </dgm:pt>
    <dgm:pt modelId="{60BBE0F1-1FC3-4ED4-9AB2-EFDD4FFF5A33}" type="pres">
      <dgm:prSet presAssocID="{F80A77FA-D927-428A-A0D9-8ABB1D1C9CD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E2554532-782B-495D-AD17-757975107312}" type="pres">
      <dgm:prSet presAssocID="{F80A77FA-D927-428A-A0D9-8ABB1D1C9CD6}" presName="spaceRect" presStyleCnt="0"/>
      <dgm:spPr/>
    </dgm:pt>
    <dgm:pt modelId="{31703519-D6A5-4F3C-A663-F41882B946B1}" type="pres">
      <dgm:prSet presAssocID="{F80A77FA-D927-428A-A0D9-8ABB1D1C9CD6}" presName="parTx" presStyleLbl="revTx" presStyleIdx="1" presStyleCnt="3">
        <dgm:presLayoutVars>
          <dgm:chMax val="0"/>
          <dgm:chPref val="0"/>
        </dgm:presLayoutVars>
      </dgm:prSet>
      <dgm:spPr/>
    </dgm:pt>
    <dgm:pt modelId="{29CA1919-5E23-4DD5-91EC-61964C0918CD}" type="pres">
      <dgm:prSet presAssocID="{20311E49-4B31-4109-8DDB-817D52481857}" presName="sibTrans" presStyleCnt="0"/>
      <dgm:spPr/>
    </dgm:pt>
    <dgm:pt modelId="{879DB2A4-CEBF-4CF2-AFC4-8F8A192387B0}" type="pres">
      <dgm:prSet presAssocID="{F4E1D933-4F48-4163-997B-653DC71C887D}" presName="compNode" presStyleCnt="0"/>
      <dgm:spPr/>
    </dgm:pt>
    <dgm:pt modelId="{CF777C66-E9A3-481C-8C42-E6EC43BA8750}" type="pres">
      <dgm:prSet presAssocID="{F4E1D933-4F48-4163-997B-653DC71C887D}" presName="bgRect" presStyleLbl="bgShp" presStyleIdx="2" presStyleCnt="3"/>
      <dgm:spPr/>
    </dgm:pt>
    <dgm:pt modelId="{C778C4A0-F478-4D13-BD23-D5A85B53B543}" type="pres">
      <dgm:prSet presAssocID="{F4E1D933-4F48-4163-997B-653DC71C887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8566359-214B-40E0-88F0-2186E8D4D307}" type="pres">
      <dgm:prSet presAssocID="{F4E1D933-4F48-4163-997B-653DC71C887D}" presName="spaceRect" presStyleCnt="0"/>
      <dgm:spPr/>
    </dgm:pt>
    <dgm:pt modelId="{40CE519E-E498-4AF2-B8B1-0BFE1EFDEBFB}" type="pres">
      <dgm:prSet presAssocID="{F4E1D933-4F48-4163-997B-653DC71C887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10BB0B-ECA5-4201-B975-E44445AFE01F}" type="presOf" srcId="{F4E1D933-4F48-4163-997B-653DC71C887D}" destId="{40CE519E-E498-4AF2-B8B1-0BFE1EFDEBFB}" srcOrd="0" destOrd="0" presId="urn:microsoft.com/office/officeart/2018/2/layout/IconVerticalSolidList"/>
    <dgm:cxn modelId="{FF19EA2D-F06B-43A9-9DD5-70FFDD42AF87}" srcId="{B7617E16-96FC-4F11-9681-2BB300F0F11B}" destId="{F4E1D933-4F48-4163-997B-653DC71C887D}" srcOrd="2" destOrd="0" parTransId="{66BEC076-ECBB-4C64-8DB2-0C5E487E6C29}" sibTransId="{3417703A-16C9-44AC-8DD3-18F44BAF3539}"/>
    <dgm:cxn modelId="{1EE7A661-E925-4936-9AEF-CC525166E3C9}" type="presOf" srcId="{F80A77FA-D927-428A-A0D9-8ABB1D1C9CD6}" destId="{31703519-D6A5-4F3C-A663-F41882B946B1}" srcOrd="0" destOrd="0" presId="urn:microsoft.com/office/officeart/2018/2/layout/IconVerticalSolidList"/>
    <dgm:cxn modelId="{05809E42-11F6-40C1-B6B3-FE02A4296359}" type="presOf" srcId="{4D42C7D9-EF38-430A-9D2D-C4BE5FC0A7D6}" destId="{B441C23B-EC83-4BA3-8A41-2B5FCD63B535}" srcOrd="0" destOrd="0" presId="urn:microsoft.com/office/officeart/2018/2/layout/IconVerticalSolidList"/>
    <dgm:cxn modelId="{4A905F51-BD12-40F0-9BCE-94760D71A5AC}" type="presOf" srcId="{B7617E16-96FC-4F11-9681-2BB300F0F11B}" destId="{E2B0AEF9-5709-47B0-93F6-1161136F2EEC}" srcOrd="0" destOrd="0" presId="urn:microsoft.com/office/officeart/2018/2/layout/IconVerticalSolidList"/>
    <dgm:cxn modelId="{419DB7AA-D192-4C1B-8474-520534946E2B}" srcId="{B7617E16-96FC-4F11-9681-2BB300F0F11B}" destId="{F80A77FA-D927-428A-A0D9-8ABB1D1C9CD6}" srcOrd="1" destOrd="0" parTransId="{F00F8711-8EED-4FDE-969A-A1950DA333FB}" sibTransId="{20311E49-4B31-4109-8DDB-817D52481857}"/>
    <dgm:cxn modelId="{C7FE9BB7-E45B-4F17-92EB-BE6136CADFBA}" srcId="{B7617E16-96FC-4F11-9681-2BB300F0F11B}" destId="{4D42C7D9-EF38-430A-9D2D-C4BE5FC0A7D6}" srcOrd="0" destOrd="0" parTransId="{44D0BFD6-5BD5-4126-8936-FBA00C729852}" sibTransId="{04DDFE88-A02A-4E89-B03C-20026894FC39}"/>
    <dgm:cxn modelId="{F0EC6905-A093-49C9-BF4C-6217CAE30C01}" type="presParOf" srcId="{E2B0AEF9-5709-47B0-93F6-1161136F2EEC}" destId="{5A167429-A522-4960-9CA5-7BA9868F1D50}" srcOrd="0" destOrd="0" presId="urn:microsoft.com/office/officeart/2018/2/layout/IconVerticalSolidList"/>
    <dgm:cxn modelId="{6140F22F-7EF6-474E-84C0-DF2AD29A97EA}" type="presParOf" srcId="{5A167429-A522-4960-9CA5-7BA9868F1D50}" destId="{C7845CE5-8FC0-4401-A86F-036A91F34CD6}" srcOrd="0" destOrd="0" presId="urn:microsoft.com/office/officeart/2018/2/layout/IconVerticalSolidList"/>
    <dgm:cxn modelId="{B774B8DD-8DE0-430A-A00F-72BB6D4CFF62}" type="presParOf" srcId="{5A167429-A522-4960-9CA5-7BA9868F1D50}" destId="{87A2F332-E2CB-487D-9BE2-6748D8B9D727}" srcOrd="1" destOrd="0" presId="urn:microsoft.com/office/officeart/2018/2/layout/IconVerticalSolidList"/>
    <dgm:cxn modelId="{A5B8CBD7-D5BE-4397-B669-C1566194B41E}" type="presParOf" srcId="{5A167429-A522-4960-9CA5-7BA9868F1D50}" destId="{7649A254-5504-4AF8-BB2F-85F805406AA6}" srcOrd="2" destOrd="0" presId="urn:microsoft.com/office/officeart/2018/2/layout/IconVerticalSolidList"/>
    <dgm:cxn modelId="{31312E5A-75D1-4D41-B304-0165E1363B7B}" type="presParOf" srcId="{5A167429-A522-4960-9CA5-7BA9868F1D50}" destId="{B441C23B-EC83-4BA3-8A41-2B5FCD63B535}" srcOrd="3" destOrd="0" presId="urn:microsoft.com/office/officeart/2018/2/layout/IconVerticalSolidList"/>
    <dgm:cxn modelId="{E5C142E6-2FB7-4175-BC40-FD42E10E6912}" type="presParOf" srcId="{E2B0AEF9-5709-47B0-93F6-1161136F2EEC}" destId="{3F77FCD3-226B-495E-A7D2-FCD778339211}" srcOrd="1" destOrd="0" presId="urn:microsoft.com/office/officeart/2018/2/layout/IconVerticalSolidList"/>
    <dgm:cxn modelId="{EF350CFE-1718-48DA-A725-F8BB2C408904}" type="presParOf" srcId="{E2B0AEF9-5709-47B0-93F6-1161136F2EEC}" destId="{76CEE5BC-A57A-421A-835C-2814571C0C61}" srcOrd="2" destOrd="0" presId="urn:microsoft.com/office/officeart/2018/2/layout/IconVerticalSolidList"/>
    <dgm:cxn modelId="{624E5DB1-EC03-4922-8330-E4C94296795D}" type="presParOf" srcId="{76CEE5BC-A57A-421A-835C-2814571C0C61}" destId="{4566A72A-1598-439F-B91F-9ECC853457B8}" srcOrd="0" destOrd="0" presId="urn:microsoft.com/office/officeart/2018/2/layout/IconVerticalSolidList"/>
    <dgm:cxn modelId="{C0425C6C-DD9F-4217-AC11-DFE8D815909E}" type="presParOf" srcId="{76CEE5BC-A57A-421A-835C-2814571C0C61}" destId="{60BBE0F1-1FC3-4ED4-9AB2-EFDD4FFF5A33}" srcOrd="1" destOrd="0" presId="urn:microsoft.com/office/officeart/2018/2/layout/IconVerticalSolidList"/>
    <dgm:cxn modelId="{D36EA01A-4B59-4218-B1DA-51DD024D3780}" type="presParOf" srcId="{76CEE5BC-A57A-421A-835C-2814571C0C61}" destId="{E2554532-782B-495D-AD17-757975107312}" srcOrd="2" destOrd="0" presId="urn:microsoft.com/office/officeart/2018/2/layout/IconVerticalSolidList"/>
    <dgm:cxn modelId="{296B217B-C8BF-4368-A4DB-41E79E771C93}" type="presParOf" srcId="{76CEE5BC-A57A-421A-835C-2814571C0C61}" destId="{31703519-D6A5-4F3C-A663-F41882B946B1}" srcOrd="3" destOrd="0" presId="urn:microsoft.com/office/officeart/2018/2/layout/IconVerticalSolidList"/>
    <dgm:cxn modelId="{A84FBABC-191C-4031-9669-64B89F9929BF}" type="presParOf" srcId="{E2B0AEF9-5709-47B0-93F6-1161136F2EEC}" destId="{29CA1919-5E23-4DD5-91EC-61964C0918CD}" srcOrd="3" destOrd="0" presId="urn:microsoft.com/office/officeart/2018/2/layout/IconVerticalSolidList"/>
    <dgm:cxn modelId="{AF5843E0-FC8A-45D4-AD85-8515A813A39B}" type="presParOf" srcId="{E2B0AEF9-5709-47B0-93F6-1161136F2EEC}" destId="{879DB2A4-CEBF-4CF2-AFC4-8F8A192387B0}" srcOrd="4" destOrd="0" presId="urn:microsoft.com/office/officeart/2018/2/layout/IconVerticalSolidList"/>
    <dgm:cxn modelId="{D7754290-0A38-4B04-8957-5838488AF4CF}" type="presParOf" srcId="{879DB2A4-CEBF-4CF2-AFC4-8F8A192387B0}" destId="{CF777C66-E9A3-481C-8C42-E6EC43BA8750}" srcOrd="0" destOrd="0" presId="urn:microsoft.com/office/officeart/2018/2/layout/IconVerticalSolidList"/>
    <dgm:cxn modelId="{6189B485-DF54-4E15-BB70-71BE5D3CD35B}" type="presParOf" srcId="{879DB2A4-CEBF-4CF2-AFC4-8F8A192387B0}" destId="{C778C4A0-F478-4D13-BD23-D5A85B53B543}" srcOrd="1" destOrd="0" presId="urn:microsoft.com/office/officeart/2018/2/layout/IconVerticalSolidList"/>
    <dgm:cxn modelId="{1CA3012B-0620-4C0E-A558-1BC0B2172781}" type="presParOf" srcId="{879DB2A4-CEBF-4CF2-AFC4-8F8A192387B0}" destId="{A8566359-214B-40E0-88F0-2186E8D4D307}" srcOrd="2" destOrd="0" presId="urn:microsoft.com/office/officeart/2018/2/layout/IconVerticalSolidList"/>
    <dgm:cxn modelId="{C5D4D005-2DAB-40B8-BD9D-0C5EC733B920}" type="presParOf" srcId="{879DB2A4-CEBF-4CF2-AFC4-8F8A192387B0}" destId="{40CE519E-E498-4AF2-B8B1-0BFE1EFDEB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E94FE-0711-4D8C-9CBE-0783D88AB36C}">
      <dsp:nvSpPr>
        <dsp:cNvPr id="0" name=""/>
        <dsp:cNvSpPr/>
      </dsp:nvSpPr>
      <dsp:spPr>
        <a:xfrm>
          <a:off x="0" y="560"/>
          <a:ext cx="10653579" cy="13122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1DD7D3-0F4C-4068-A4F2-EB6A99DA55B8}">
      <dsp:nvSpPr>
        <dsp:cNvPr id="0" name=""/>
        <dsp:cNvSpPr/>
      </dsp:nvSpPr>
      <dsp:spPr>
        <a:xfrm>
          <a:off x="396941" y="295806"/>
          <a:ext cx="721711" cy="7217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B53CB-7515-4290-B003-51E93561FB47}">
      <dsp:nvSpPr>
        <dsp:cNvPr id="0" name=""/>
        <dsp:cNvSpPr/>
      </dsp:nvSpPr>
      <dsp:spPr>
        <a:xfrm>
          <a:off x="1515593" y="560"/>
          <a:ext cx="9137985" cy="1312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75" tIns="138875" rIns="138875" bIns="1388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Examples: HireVue, Pymetrics, LinkedIn AI</a:t>
          </a:r>
        </a:p>
      </dsp:txBody>
      <dsp:txXfrm>
        <a:off x="1515593" y="560"/>
        <a:ext cx="9137985" cy="1312201"/>
      </dsp:txXfrm>
    </dsp:sp>
    <dsp:sp modelId="{F30548FF-2E95-46D8-A084-515DA46F4180}">
      <dsp:nvSpPr>
        <dsp:cNvPr id="0" name=""/>
        <dsp:cNvSpPr/>
      </dsp:nvSpPr>
      <dsp:spPr>
        <a:xfrm>
          <a:off x="0" y="1640813"/>
          <a:ext cx="10653579" cy="13122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57B86-AB78-4768-8BAD-22C8ABD19589}">
      <dsp:nvSpPr>
        <dsp:cNvPr id="0" name=""/>
        <dsp:cNvSpPr/>
      </dsp:nvSpPr>
      <dsp:spPr>
        <a:xfrm>
          <a:off x="396941" y="1936058"/>
          <a:ext cx="721711" cy="7217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193D0-9A35-467A-A33E-DF1486581424}">
      <dsp:nvSpPr>
        <dsp:cNvPr id="0" name=""/>
        <dsp:cNvSpPr/>
      </dsp:nvSpPr>
      <dsp:spPr>
        <a:xfrm>
          <a:off x="1515593" y="1640813"/>
          <a:ext cx="9137985" cy="1312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75" tIns="138875" rIns="138875" bIns="1388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Tasks: Resume screening, video interviews, personality matching</a:t>
          </a:r>
        </a:p>
      </dsp:txBody>
      <dsp:txXfrm>
        <a:off x="1515593" y="1640813"/>
        <a:ext cx="9137985" cy="1312201"/>
      </dsp:txXfrm>
    </dsp:sp>
    <dsp:sp modelId="{050799D8-8B9B-4B1F-B67F-0154C059C63D}">
      <dsp:nvSpPr>
        <dsp:cNvPr id="0" name=""/>
        <dsp:cNvSpPr/>
      </dsp:nvSpPr>
      <dsp:spPr>
        <a:xfrm>
          <a:off x="0" y="3281065"/>
          <a:ext cx="10653579" cy="13122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10495C-D34A-4883-822A-EBF41806BFFD}">
      <dsp:nvSpPr>
        <dsp:cNvPr id="0" name=""/>
        <dsp:cNvSpPr/>
      </dsp:nvSpPr>
      <dsp:spPr>
        <a:xfrm>
          <a:off x="396941" y="3576310"/>
          <a:ext cx="721711" cy="7217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3F8C9-2A66-47A9-9F3C-4F927826BBA2}">
      <dsp:nvSpPr>
        <dsp:cNvPr id="0" name=""/>
        <dsp:cNvSpPr/>
      </dsp:nvSpPr>
      <dsp:spPr>
        <a:xfrm>
          <a:off x="1515593" y="3281065"/>
          <a:ext cx="9137985" cy="1312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75" tIns="138875" rIns="138875" bIns="13887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Benefits: Speed, consistency, better job fit</a:t>
          </a:r>
        </a:p>
      </dsp:txBody>
      <dsp:txXfrm>
        <a:off x="1515593" y="3281065"/>
        <a:ext cx="9137985" cy="1312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45CE5-8FC0-4401-A86F-036A91F34CD6}">
      <dsp:nvSpPr>
        <dsp:cNvPr id="0" name=""/>
        <dsp:cNvSpPr/>
      </dsp:nvSpPr>
      <dsp:spPr>
        <a:xfrm>
          <a:off x="0" y="706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2F332-E2CB-487D-9BE2-6748D8B9D727}">
      <dsp:nvSpPr>
        <dsp:cNvPr id="0" name=""/>
        <dsp:cNvSpPr/>
      </dsp:nvSpPr>
      <dsp:spPr>
        <a:xfrm>
          <a:off x="500008" y="372613"/>
          <a:ext cx="909106" cy="909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1C23B-EC83-4BA3-8A41-2B5FCD63B535}">
      <dsp:nvSpPr>
        <dsp:cNvPr id="0" name=""/>
        <dsp:cNvSpPr/>
      </dsp:nvSpPr>
      <dsp:spPr>
        <a:xfrm>
          <a:off x="1909124" y="706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500" b="1" kern="1200"/>
            <a:t>HR Professionals</a:t>
          </a:r>
          <a:r>
            <a:rPr lang="en-MY" sz="2500" kern="1200"/>
            <a:t>: Digital reskilling, empathy, ethics</a:t>
          </a:r>
          <a:endParaRPr lang="en-US" sz="2500" kern="1200"/>
        </a:p>
      </dsp:txBody>
      <dsp:txXfrm>
        <a:off x="1909124" y="706"/>
        <a:ext cx="5040315" cy="1652921"/>
      </dsp:txXfrm>
    </dsp:sp>
    <dsp:sp modelId="{4566A72A-1598-439F-B91F-9ECC853457B8}">
      <dsp:nvSpPr>
        <dsp:cNvPr id="0" name=""/>
        <dsp:cNvSpPr/>
      </dsp:nvSpPr>
      <dsp:spPr>
        <a:xfrm>
          <a:off x="0" y="2066858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BBE0F1-1FC3-4ED4-9AB2-EFDD4FFF5A33}">
      <dsp:nvSpPr>
        <dsp:cNvPr id="0" name=""/>
        <dsp:cNvSpPr/>
      </dsp:nvSpPr>
      <dsp:spPr>
        <a:xfrm>
          <a:off x="500008" y="2438765"/>
          <a:ext cx="909106" cy="909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03519-D6A5-4F3C-A663-F41882B946B1}">
      <dsp:nvSpPr>
        <dsp:cNvPr id="0" name=""/>
        <dsp:cNvSpPr/>
      </dsp:nvSpPr>
      <dsp:spPr>
        <a:xfrm>
          <a:off x="1909124" y="2066858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500" b="1" kern="1200"/>
            <a:t>Organizations</a:t>
          </a:r>
          <a:r>
            <a:rPr lang="en-MY" sz="2500" kern="1200"/>
            <a:t>: Transparent AI policies, change management</a:t>
          </a:r>
          <a:endParaRPr lang="en-US" sz="2500" kern="1200"/>
        </a:p>
      </dsp:txBody>
      <dsp:txXfrm>
        <a:off x="1909124" y="2066858"/>
        <a:ext cx="5040315" cy="1652921"/>
      </dsp:txXfrm>
    </dsp:sp>
    <dsp:sp modelId="{CF777C66-E9A3-481C-8C42-E6EC43BA8750}">
      <dsp:nvSpPr>
        <dsp:cNvPr id="0" name=""/>
        <dsp:cNvSpPr/>
      </dsp:nvSpPr>
      <dsp:spPr>
        <a:xfrm>
          <a:off x="0" y="4133010"/>
          <a:ext cx="6949440" cy="165292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78C4A0-F478-4D13-BD23-D5A85B53B543}">
      <dsp:nvSpPr>
        <dsp:cNvPr id="0" name=""/>
        <dsp:cNvSpPr/>
      </dsp:nvSpPr>
      <dsp:spPr>
        <a:xfrm>
          <a:off x="500008" y="4504917"/>
          <a:ext cx="909106" cy="909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E519E-E498-4AF2-B8B1-0BFE1EFDEBFB}">
      <dsp:nvSpPr>
        <dsp:cNvPr id="0" name=""/>
        <dsp:cNvSpPr/>
      </dsp:nvSpPr>
      <dsp:spPr>
        <a:xfrm>
          <a:off x="1909124" y="4133010"/>
          <a:ext cx="5040315" cy="1652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934" tIns="174934" rIns="174934" bIns="17493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500" b="1" kern="1200"/>
            <a:t>Policymakers</a:t>
          </a:r>
          <a:r>
            <a:rPr lang="en-MY" sz="2500" kern="1200"/>
            <a:t>: Fairness laws, algorithmic accountability</a:t>
          </a:r>
          <a:endParaRPr lang="en-US" sz="2500" kern="1200"/>
        </a:p>
      </dsp:txBody>
      <dsp:txXfrm>
        <a:off x="1909124" y="4133010"/>
        <a:ext cx="5040315" cy="1652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2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859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03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98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8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7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9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2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4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3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1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ewardgiman@upm.edu.my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ohaizahtulamni@upm.edu.my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opview of mint green workspace with laptop, coffee, notebook, pen, glasses, and mouse">
            <a:extLst>
              <a:ext uri="{FF2B5EF4-FFF2-40B4-BE49-F238E27FC236}">
                <a16:creationId xmlns:a16="http://schemas.microsoft.com/office/drawing/2014/main" id="{B4C331E8-A952-5CCE-2792-4DBF480987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b="15730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93543C-0CC2-D52E-2B0A-F26A56DE1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482602"/>
            <a:ext cx="7588155" cy="22362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AI IN HUMAN RESOURCE MANAGEMENT: ENHANCING RECRUITMENT, REDUCING BIAS, OR REPLACING JOBS?</a:t>
            </a:r>
            <a:endParaRPr lang="en-MY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2C3BB-52F1-02CB-DD6E-F94FF491E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793937"/>
            <a:ext cx="7588155" cy="1965179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solidFill>
                  <a:srgbClr val="FFFFFF"/>
                </a:solidFill>
              </a:rPr>
              <a:t>by</a:t>
            </a:r>
            <a:br>
              <a:rPr lang="en-US" sz="2200" dirty="0">
                <a:solidFill>
                  <a:srgbClr val="FFFFFF"/>
                </a:solidFill>
              </a:rPr>
            </a:br>
            <a:r>
              <a:rPr lang="en-US" sz="2200" dirty="0">
                <a:solidFill>
                  <a:srgbClr val="FFFFFF"/>
                </a:solidFill>
              </a:rPr>
              <a:t>Steward Giman Stephen, </a:t>
            </a:r>
            <a:r>
              <a:rPr lang="en-US" sz="2200" dirty="0" err="1">
                <a:solidFill>
                  <a:srgbClr val="FFFFFF"/>
                </a:solidFill>
              </a:rPr>
              <a:t>Rohaizahtulamni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Radzlan</a:t>
            </a:r>
            <a:endParaRPr lang="en-US" sz="2200" dirty="0">
              <a:solidFill>
                <a:srgbClr val="FFFFFF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rgbClr val="FFFFFF"/>
                </a:solidFill>
              </a:rPr>
              <a:t>Department of Social Science and Management, 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rgbClr val="FFFFFF"/>
                </a:solidFill>
              </a:rPr>
              <a:t>Faculty of Social Science and Management, </a:t>
            </a:r>
            <a:r>
              <a:rPr lang="en-US" sz="2200" dirty="0" err="1">
                <a:solidFill>
                  <a:srgbClr val="FFFFFF"/>
                </a:solidFill>
              </a:rPr>
              <a:t>Universiti</a:t>
            </a:r>
            <a:r>
              <a:rPr lang="en-US" sz="2200" dirty="0">
                <a:solidFill>
                  <a:srgbClr val="FFFFFF"/>
                </a:solidFill>
              </a:rPr>
              <a:t> Putra Malaysia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stewardgiman@upm.edu.my</a:t>
            </a:r>
            <a:r>
              <a:rPr lang="en-US" sz="2200" dirty="0">
                <a:solidFill>
                  <a:srgbClr val="FFFFFF"/>
                </a:solidFill>
              </a:rPr>
              <a:t>, </a:t>
            </a:r>
            <a:r>
              <a:rPr lang="en-US" sz="2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rohaizahtulamni@upm.edu.my</a:t>
            </a:r>
            <a:r>
              <a:rPr lang="en-US" sz="2200" dirty="0"/>
              <a:t> 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rgbClr val="FFFFFF"/>
                </a:solidFill>
              </a:rPr>
              <a:t>09</a:t>
            </a:r>
            <a:r>
              <a:rPr lang="en-US" sz="2200" baseline="30000" dirty="0">
                <a:solidFill>
                  <a:srgbClr val="FFFFFF"/>
                </a:solidFill>
              </a:rPr>
              <a:t>th</a:t>
            </a:r>
            <a:r>
              <a:rPr lang="en-US" sz="2200" dirty="0">
                <a:solidFill>
                  <a:srgbClr val="FFFFFF"/>
                </a:solidFill>
              </a:rPr>
              <a:t> October 2025</a:t>
            </a:r>
          </a:p>
          <a:p>
            <a:pPr>
              <a:spcBef>
                <a:spcPts val="600"/>
              </a:spcBef>
            </a:pPr>
            <a:endParaRPr lang="en-US" sz="2200" dirty="0">
              <a:solidFill>
                <a:srgbClr val="FFFFFF"/>
              </a:solidFill>
            </a:endParaRPr>
          </a:p>
          <a:p>
            <a:endParaRPr lang="en-MY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00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9BA14-FC7C-2802-7790-09F11C8D4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Acceptance Model (TAM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46050-9A24-9286-55DE-848B8C105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263626"/>
            <a:ext cx="10653579" cy="4593828"/>
          </a:xfrm>
        </p:spPr>
        <p:txBody>
          <a:bodyPr/>
          <a:lstStyle/>
          <a:p>
            <a:r>
              <a:rPr lang="en-US" b="1" dirty="0"/>
              <a:t>Technology Acceptance Model (TAM)</a:t>
            </a:r>
            <a:r>
              <a:rPr lang="en-US" dirty="0"/>
              <a:t>: Usefulness + Ease of use</a:t>
            </a:r>
          </a:p>
          <a:p>
            <a:r>
              <a:rPr lang="en-US" dirty="0"/>
              <a:t>Developed by Davis (1989), TAM identifies </a:t>
            </a:r>
            <a:r>
              <a:rPr lang="en-US" b="1" dirty="0"/>
              <a:t>two main predictors</a:t>
            </a:r>
            <a:r>
              <a:rPr lang="en-US" dirty="0"/>
              <a:t> for AI adoption:</a:t>
            </a:r>
          </a:p>
          <a:p>
            <a:pPr lvl="1"/>
            <a:r>
              <a:rPr lang="en-US" b="1" dirty="0"/>
              <a:t>Perceived Usefulness (PU)</a:t>
            </a:r>
            <a:r>
              <a:rPr lang="en-US" dirty="0"/>
              <a:t> – Will AI improve my performance?</a:t>
            </a:r>
          </a:p>
          <a:p>
            <a:pPr lvl="1"/>
            <a:r>
              <a:rPr lang="en-US" b="1" dirty="0"/>
              <a:t>Perceived Ease of Use (PEOU)</a:t>
            </a:r>
            <a:r>
              <a:rPr lang="en-US" dirty="0"/>
              <a:t> – Will it be easy to use?</a:t>
            </a:r>
          </a:p>
          <a:p>
            <a:r>
              <a:rPr lang="en-US" dirty="0"/>
              <a:t>In HRM, if AI tools are unintuitive or untrusted, they won’t be used effectively—regardless of their power</a:t>
            </a:r>
          </a:p>
          <a:p>
            <a:endParaRPr lang="en-US" dirty="0"/>
          </a:p>
          <a:p>
            <a:endParaRPr lang="en-US" dirty="0"/>
          </a:p>
          <a:p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233030-5BA5-E172-953C-09D67DF3B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62" y="4659543"/>
            <a:ext cx="11060347" cy="11322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0FFDC0-9525-C6A6-E30C-29B033693E0C}"/>
              </a:ext>
            </a:extLst>
          </p:cNvPr>
          <p:cNvSpPr txBox="1"/>
          <p:nvPr/>
        </p:nvSpPr>
        <p:spPr>
          <a:xfrm>
            <a:off x="3048000" y="5860977"/>
            <a:ext cx="6096000" cy="379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18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Figure 2: Technology Acceptance Model (TAM) (Davis,1989)</a:t>
            </a:r>
            <a:endParaRPr lang="en-MY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76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8D325-DEAF-0F9B-EBDF-0515023D8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Human Capital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15D01-04D5-EB13-FD3F-03F0EF33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506985"/>
            <a:ext cx="10653579" cy="4593828"/>
          </a:xfrm>
        </p:spPr>
        <p:txBody>
          <a:bodyPr/>
          <a:lstStyle/>
          <a:p>
            <a:r>
              <a:rPr lang="en-US" b="1" dirty="0"/>
              <a:t>Human Capital Theory</a:t>
            </a:r>
            <a:r>
              <a:rPr lang="en-US" dirty="0"/>
              <a:t>: Upskill HR as assets</a:t>
            </a:r>
          </a:p>
          <a:p>
            <a:r>
              <a:rPr lang="en-US" dirty="0"/>
              <a:t>Grounded in Becker’s (1964) work, HCT argues that </a:t>
            </a:r>
            <a:r>
              <a:rPr lang="en-US" b="1" dirty="0"/>
              <a:t>people are assets</a:t>
            </a:r>
            <a:r>
              <a:rPr lang="en-US" dirty="0"/>
              <a:t>, and investing in their skills yields organizational returns.</a:t>
            </a:r>
          </a:p>
          <a:p>
            <a:r>
              <a:rPr lang="en-US" dirty="0"/>
              <a:t>In the age of AI, HCT stresses </a:t>
            </a:r>
            <a:r>
              <a:rPr lang="en-US" b="1" dirty="0"/>
              <a:t>continuous upskilling</a:t>
            </a:r>
            <a:r>
              <a:rPr lang="en-US" dirty="0"/>
              <a:t> and </a:t>
            </a:r>
            <a:r>
              <a:rPr lang="en-US" b="1" dirty="0"/>
              <a:t>ethical redeployment</a:t>
            </a:r>
            <a:r>
              <a:rPr lang="en-US" dirty="0"/>
              <a:t> rather than redundancy.</a:t>
            </a:r>
          </a:p>
          <a:p>
            <a:r>
              <a:rPr lang="en-US" dirty="0"/>
              <a:t>Smart companies reallocate, not replace.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5287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54D9-21DE-8127-6DE1-62423FC1C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Proposed Model: AI in HRM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6672F-1FAA-6CC7-1D2E-7150AB63E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b="1" dirty="0"/>
              <a:t>Operational Impact</a:t>
            </a:r>
            <a:r>
              <a:rPr lang="en-MY" dirty="0"/>
              <a:t>: Efficiency, cost saving</a:t>
            </a:r>
          </a:p>
          <a:p>
            <a:r>
              <a:rPr lang="en-MY" b="1" dirty="0"/>
              <a:t>Ethical Implications</a:t>
            </a:r>
            <a:r>
              <a:rPr lang="en-MY" dirty="0"/>
              <a:t>: Fairness, privacy, transparency</a:t>
            </a:r>
          </a:p>
          <a:p>
            <a:r>
              <a:rPr lang="en-MY" b="1" dirty="0"/>
              <a:t>Workforce Impact</a:t>
            </a:r>
            <a:r>
              <a:rPr lang="en-MY" dirty="0"/>
              <a:t>: Job loss vs strategic evolution</a:t>
            </a:r>
          </a:p>
          <a:p>
            <a:pPr marL="0" indent="0">
              <a:buNone/>
            </a:pPr>
            <a:endParaRPr lang="en-MY" dirty="0"/>
          </a:p>
          <a:p>
            <a:pPr marL="0" indent="0">
              <a:buNone/>
            </a:pPr>
            <a:endParaRPr lang="en-MY" dirty="0"/>
          </a:p>
          <a:p>
            <a:endParaRPr lang="en-MY" dirty="0"/>
          </a:p>
        </p:txBody>
      </p:sp>
      <p:pic>
        <p:nvPicPr>
          <p:cNvPr id="7" name="Picture 6" descr="A diagram of a human resource management system&#10;&#10;AI-generated content may be incorrect.">
            <a:extLst>
              <a:ext uri="{FF2B5EF4-FFF2-40B4-BE49-F238E27FC236}">
                <a16:creationId xmlns:a16="http://schemas.microsoft.com/office/drawing/2014/main" id="{B645FD29-E5B8-066B-F03F-12F9BE788F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67" y="3429000"/>
            <a:ext cx="10176737" cy="15604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A9AAD7-DFB4-35FB-BD48-E861DE93EE2B}"/>
              </a:ext>
            </a:extLst>
          </p:cNvPr>
          <p:cNvSpPr txBox="1"/>
          <p:nvPr/>
        </p:nvSpPr>
        <p:spPr>
          <a:xfrm>
            <a:off x="3240505" y="5270198"/>
            <a:ext cx="6096000" cy="379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18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Figure 4: Conceptual Model of Core Outcomes of AI in HRM</a:t>
            </a:r>
            <a:endParaRPr lang="en-MY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33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CC044D-B204-D6F5-D5BE-FBE3431A8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3553412" cy="1527048"/>
          </a:xfrm>
        </p:spPr>
        <p:txBody>
          <a:bodyPr anchor="b">
            <a:normAutofit/>
          </a:bodyPr>
          <a:lstStyle/>
          <a:p>
            <a:r>
              <a:rPr lang="en-US" sz="3300"/>
              <a:t>Discussion: Key Tensions</a:t>
            </a:r>
            <a:br>
              <a:rPr lang="en-US" sz="3300"/>
            </a:br>
            <a:endParaRPr lang="en-MY" sz="33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03D95-2FBC-96CF-74FC-E6333D6EE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3553412" cy="4122420"/>
          </a:xfrm>
        </p:spPr>
        <p:txBody>
          <a:bodyPr>
            <a:normAutofit/>
          </a:bodyPr>
          <a:lstStyle/>
          <a:p>
            <a:r>
              <a:rPr lang="en-US" sz="1800"/>
              <a:t>Tech innovation vs workforce security</a:t>
            </a:r>
          </a:p>
          <a:p>
            <a:r>
              <a:rPr lang="en-US" sz="1800"/>
              <a:t>HR evolution: Admin to strategy</a:t>
            </a:r>
          </a:p>
          <a:p>
            <a:r>
              <a:rPr lang="en-US" sz="1800"/>
              <a:t>The myth of full automation</a:t>
            </a:r>
          </a:p>
          <a:p>
            <a:r>
              <a:rPr lang="en-US" sz="1800"/>
              <a:t>Need for hybrid HR models</a:t>
            </a:r>
          </a:p>
          <a:p>
            <a:endParaRPr lang="en-MY" sz="1800"/>
          </a:p>
        </p:txBody>
      </p:sp>
      <p:pic>
        <p:nvPicPr>
          <p:cNvPr id="5" name="Picture 4" descr="A 3D pattern of ring shapes connected by lines">
            <a:extLst>
              <a:ext uri="{FF2B5EF4-FFF2-40B4-BE49-F238E27FC236}">
                <a16:creationId xmlns:a16="http://schemas.microsoft.com/office/drawing/2014/main" id="{4E4856EB-91C9-07FB-DA88-2F44C4F1BF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29" r="35852"/>
          <a:stretch>
            <a:fillRect/>
          </a:stretch>
        </p:blipFill>
        <p:spPr>
          <a:xfrm>
            <a:off x="4752550" y="10"/>
            <a:ext cx="743945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74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014288-5EE7-BB38-834E-4C2BD2C1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en-MY" sz="4000"/>
              <a:t>Implications</a:t>
            </a:r>
            <a:br>
              <a:rPr lang="en-MY" sz="4000"/>
            </a:br>
            <a:endParaRPr lang="en-MY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2469E7-ECAB-9DCD-05E6-2575ECD3B9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132570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442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3DA28-2E31-A8F6-6C08-728BDBD37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en-US" dirty="0"/>
              <a:t>Conclusion</a:t>
            </a:r>
            <a:br>
              <a:rPr lang="en-US" dirty="0"/>
            </a:b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D5CB5-E149-BD3F-8DD5-66F7C3FDC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</p:spPr>
        <p:txBody>
          <a:bodyPr>
            <a:normAutofit/>
          </a:bodyPr>
          <a:lstStyle/>
          <a:p>
            <a:r>
              <a:rPr lang="en-US" sz="1800"/>
              <a:t>AI is a game-changer for HRM</a:t>
            </a:r>
          </a:p>
          <a:p>
            <a:r>
              <a:rPr lang="en-US" sz="1800"/>
              <a:t>Humans + AI &gt; AI alone</a:t>
            </a:r>
          </a:p>
          <a:p>
            <a:r>
              <a:rPr lang="en-US" sz="1800"/>
              <a:t>Strategic, ethical implementation is the way forward</a:t>
            </a:r>
          </a:p>
          <a:p>
            <a:endParaRPr lang="en-MY" sz="1800"/>
          </a:p>
        </p:txBody>
      </p:sp>
      <p:pic>
        <p:nvPicPr>
          <p:cNvPr id="5" name="Picture 4" descr="A purple pawn and a rolling dice">
            <a:extLst>
              <a:ext uri="{FF2B5EF4-FFF2-40B4-BE49-F238E27FC236}">
                <a16:creationId xmlns:a16="http://schemas.microsoft.com/office/drawing/2014/main" id="{23008D7A-0686-56D3-7D06-509236E5CA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65" r="25865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05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5D5852-19AC-611A-0FE7-BE646C2D8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527048"/>
          </a:xfrm>
        </p:spPr>
        <p:txBody>
          <a:bodyPr anchor="b">
            <a:normAutofit/>
          </a:bodyPr>
          <a:lstStyle/>
          <a:p>
            <a:r>
              <a:rPr lang="en-US" dirty="0"/>
              <a:t>References (selected)</a:t>
            </a:r>
            <a:br>
              <a:rPr lang="en-US" dirty="0"/>
            </a:br>
            <a:endParaRPr lang="en-MY" dirty="0"/>
          </a:p>
        </p:txBody>
      </p:sp>
      <p:pic>
        <p:nvPicPr>
          <p:cNvPr id="5" name="Picture 4" descr="Complex math formulas on a blackboard">
            <a:extLst>
              <a:ext uri="{FF2B5EF4-FFF2-40B4-BE49-F238E27FC236}">
                <a16:creationId xmlns:a16="http://schemas.microsoft.com/office/drawing/2014/main" id="{A2B2F580-42DB-A6CC-443B-B03DD92AAF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28" r="16904" b="-1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4D082-FC8C-DC17-CDDA-D00F9DDBB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300"/>
              <a:t>Binns, R., Veale, M., Van Kleek, M., &amp; Shadbolt, N. (2018). ‘It’s reducing a human being to a percentage’: Perceptions of justice in algorithmic decisions. </a:t>
            </a:r>
            <a:r>
              <a:rPr lang="en-US" sz="1300" i="1"/>
              <a:t>CHI Conference on Human Factors in Computing Systems</a:t>
            </a:r>
            <a:r>
              <a:rPr lang="en-US" sz="1300"/>
              <a:t>, 1–14.</a:t>
            </a:r>
          </a:p>
          <a:p>
            <a:pPr>
              <a:lnSpc>
                <a:spcPct val="110000"/>
              </a:lnSpc>
            </a:pPr>
            <a:r>
              <a:rPr lang="en-US" sz="1300"/>
              <a:t>Brynjolfsson, E., &amp; McAfee, A. (2017). </a:t>
            </a:r>
            <a:r>
              <a:rPr lang="en-US" sz="1300" i="1"/>
              <a:t>Machine, platform, crowd: Harnessing our digital future</a:t>
            </a:r>
            <a:r>
              <a:rPr lang="en-US" sz="1300"/>
              <a:t>. W. W. Norton &amp; Company.</a:t>
            </a:r>
          </a:p>
          <a:p>
            <a:pPr>
              <a:lnSpc>
                <a:spcPct val="110000"/>
              </a:lnSpc>
            </a:pPr>
            <a:r>
              <a:rPr lang="en-US" sz="1300"/>
              <a:t>Jarrahi, M. H. (2018). Artificial intelligence and the future of work: Human-AI symbiosis in organizational decision making. </a:t>
            </a:r>
            <a:r>
              <a:rPr lang="en-US" sz="1300" i="1"/>
              <a:t>Business Horizons</a:t>
            </a:r>
            <a:r>
              <a:rPr lang="en-US" sz="1300"/>
              <a:t>, 61(4), 577–586.</a:t>
            </a:r>
          </a:p>
          <a:p>
            <a:pPr>
              <a:lnSpc>
                <a:spcPct val="110000"/>
              </a:lnSpc>
            </a:pPr>
            <a:r>
              <a:rPr lang="en-US" sz="1300"/>
              <a:t>Marler, J. H., &amp; Boudreau, J. W. (2017). An evidence-based review of HR Analytics. </a:t>
            </a:r>
            <a:r>
              <a:rPr lang="en-US" sz="1300" i="1"/>
              <a:t>The International Journal of Human Resource Management</a:t>
            </a:r>
            <a:r>
              <a:rPr lang="en-US" sz="1300"/>
              <a:t>, 28(1), 3–26.</a:t>
            </a:r>
          </a:p>
          <a:p>
            <a:pPr>
              <a:lnSpc>
                <a:spcPct val="110000"/>
              </a:lnSpc>
            </a:pPr>
            <a:r>
              <a:rPr lang="en-US" sz="1300"/>
              <a:t>Vrontis, D., Christofi, M., &amp; Pereira, V. (2022). Human resource management: The new era of digital transformation. </a:t>
            </a:r>
            <a:r>
              <a:rPr lang="en-US" sz="1300" i="1"/>
              <a:t>Journal of Business Research</a:t>
            </a:r>
            <a:r>
              <a:rPr lang="en-US" sz="1300"/>
              <a:t>, 141, 779–782.</a:t>
            </a:r>
          </a:p>
          <a:p>
            <a:pPr>
              <a:lnSpc>
                <a:spcPct val="110000"/>
              </a:lnSpc>
            </a:pPr>
            <a:endParaRPr lang="en-MY" sz="1300"/>
          </a:p>
        </p:txBody>
      </p:sp>
    </p:spTree>
    <p:extLst>
      <p:ext uri="{BB962C8B-B14F-4D97-AF65-F5344CB8AC3E}">
        <p14:creationId xmlns:p14="http://schemas.microsoft.com/office/powerpoint/2010/main" val="3339990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098DF1-2C72-A171-C1A4-13742363C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3553412" cy="1527048"/>
          </a:xfrm>
        </p:spPr>
        <p:txBody>
          <a:bodyPr anchor="b">
            <a:normAutofit/>
          </a:bodyPr>
          <a:lstStyle/>
          <a:p>
            <a:r>
              <a:rPr lang="en-MY" dirty="0"/>
              <a:t>Introduction</a:t>
            </a:r>
            <a:br>
              <a:rPr lang="en-MY" dirty="0"/>
            </a:b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248CC-DECD-6B87-E5D6-DD206C62F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3553412" cy="412242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MY" sz="1700" dirty="0"/>
              <a:t>Digital transformation reshapes HR</a:t>
            </a:r>
          </a:p>
          <a:p>
            <a:pPr>
              <a:lnSpc>
                <a:spcPct val="110000"/>
              </a:lnSpc>
            </a:pPr>
            <a:r>
              <a:rPr lang="en-MY" sz="1700" dirty="0"/>
              <a:t>Rise of AI tools: </a:t>
            </a:r>
            <a:r>
              <a:rPr lang="en-MY" sz="1700" dirty="0" err="1"/>
              <a:t>HireVue</a:t>
            </a:r>
            <a:r>
              <a:rPr lang="en-MY" sz="1700" dirty="0"/>
              <a:t>, LinkedIn AI, </a:t>
            </a:r>
            <a:r>
              <a:rPr lang="en-MY" sz="1700" dirty="0" err="1"/>
              <a:t>Pymetrics</a:t>
            </a:r>
            <a:endParaRPr lang="en-MY" sz="1700" dirty="0"/>
          </a:p>
          <a:p>
            <a:pPr>
              <a:lnSpc>
                <a:spcPct val="110000"/>
              </a:lnSpc>
            </a:pPr>
            <a:r>
              <a:rPr lang="en-MY" sz="1700" dirty="0"/>
              <a:t>Research problem: Efficiency vs Human Displacement</a:t>
            </a:r>
          </a:p>
          <a:p>
            <a:pPr>
              <a:lnSpc>
                <a:spcPct val="110000"/>
              </a:lnSpc>
            </a:pPr>
            <a:r>
              <a:rPr lang="en-MY" sz="1700" dirty="0"/>
              <a:t>Key questions:</a:t>
            </a:r>
          </a:p>
          <a:p>
            <a:pPr lvl="1">
              <a:lnSpc>
                <a:spcPct val="110000"/>
              </a:lnSpc>
            </a:pPr>
            <a:r>
              <a:rPr lang="en-MY" sz="1700" dirty="0"/>
              <a:t>How does AI enhance recruitment?</a:t>
            </a:r>
          </a:p>
          <a:p>
            <a:pPr lvl="1">
              <a:lnSpc>
                <a:spcPct val="110000"/>
              </a:lnSpc>
            </a:pPr>
            <a:r>
              <a:rPr lang="en-MY" sz="1700" dirty="0"/>
              <a:t>Can AI reduce hiring bias?</a:t>
            </a:r>
          </a:p>
          <a:p>
            <a:pPr lvl="1">
              <a:lnSpc>
                <a:spcPct val="110000"/>
              </a:lnSpc>
            </a:pPr>
            <a:r>
              <a:rPr lang="en-MY" sz="1700" dirty="0"/>
              <a:t>Will AI displace HR professionals?</a:t>
            </a:r>
          </a:p>
          <a:p>
            <a:pPr marL="0" indent="0">
              <a:lnSpc>
                <a:spcPct val="110000"/>
              </a:lnSpc>
              <a:buNone/>
            </a:pPr>
            <a:endParaRPr lang="en-MY" sz="1700" dirty="0"/>
          </a:p>
        </p:txBody>
      </p:sp>
      <p:pic>
        <p:nvPicPr>
          <p:cNvPr id="12" name="Picture 11" descr="Network Technology Background">
            <a:extLst>
              <a:ext uri="{FF2B5EF4-FFF2-40B4-BE49-F238E27FC236}">
                <a16:creationId xmlns:a16="http://schemas.microsoft.com/office/drawing/2014/main" id="{B036FFC4-CAE1-C2D8-0DE9-350992E29C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566" r="1245" b="-1"/>
          <a:stretch>
            <a:fillRect/>
          </a:stretch>
        </p:blipFill>
        <p:spPr>
          <a:xfrm>
            <a:off x="4752550" y="10"/>
            <a:ext cx="743945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9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9E1D1-3F8B-6040-EBCD-AF9126279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Digital Transformation in HRM</a:t>
            </a:r>
            <a:br>
              <a:rPr lang="en-MY" dirty="0"/>
            </a:b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38E40-11E9-596C-BCEF-C23BB6D27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“Digital HRM” integrates AI, ML, NLP, analytics</a:t>
            </a:r>
          </a:p>
          <a:p>
            <a:r>
              <a:rPr lang="en-MY" dirty="0"/>
              <a:t>Tasks affected: Recruitment, training, planning</a:t>
            </a:r>
          </a:p>
          <a:p>
            <a:r>
              <a:rPr lang="en-MY" dirty="0"/>
              <a:t>Drivers: Globalization, Gen Z, hybrid work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9954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B7C42-BC26-B3AE-3EEB-36FC096C9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Rise of AI Recruitment Platforms</a:t>
            </a:r>
            <a:br>
              <a:rPr lang="en-US" dirty="0"/>
            </a:br>
            <a:endParaRPr lang="en-MY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EEED9D5-2932-642C-70B8-2EA608DE508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2647" y="1715532"/>
          <a:ext cx="10653579" cy="459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2454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09113-E760-E1E6-8BA5-A2081401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anchor="b">
            <a:normAutofit/>
          </a:bodyPr>
          <a:lstStyle/>
          <a:p>
            <a:r>
              <a:rPr lang="en-US" sz="3100"/>
              <a:t>Research Problem: Efficiency vs Human Displacement</a:t>
            </a:r>
            <a:br>
              <a:rPr lang="en-US" sz="3100"/>
            </a:br>
            <a:endParaRPr lang="en-MY" sz="3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02536-4DA8-3C4D-AFE7-543D9E08E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2212848"/>
            <a:ext cx="6035041" cy="4096512"/>
          </a:xfrm>
        </p:spPr>
        <p:txBody>
          <a:bodyPr>
            <a:normAutofit/>
          </a:bodyPr>
          <a:lstStyle/>
          <a:p>
            <a:r>
              <a:rPr lang="en-US" sz="1800"/>
              <a:t>AI reduces costs and improves accuracy</a:t>
            </a:r>
          </a:p>
          <a:p>
            <a:r>
              <a:rPr lang="en-US" sz="1800"/>
              <a:t>Risks: Job loss, algorithmic bias, lack of transparency</a:t>
            </a:r>
          </a:p>
          <a:p>
            <a:r>
              <a:rPr lang="en-US" sz="1800"/>
              <a:t>Ethical dilemma: Complement or replace?</a:t>
            </a:r>
          </a:p>
          <a:p>
            <a:endParaRPr lang="en-MY" sz="1800"/>
          </a:p>
        </p:txBody>
      </p:sp>
      <p:pic>
        <p:nvPicPr>
          <p:cNvPr id="5" name="Picture 4" descr="A digital balance scale using circles">
            <a:extLst>
              <a:ext uri="{FF2B5EF4-FFF2-40B4-BE49-F238E27FC236}">
                <a16:creationId xmlns:a16="http://schemas.microsoft.com/office/drawing/2014/main" id="{3E3F9A44-DDA3-718E-DFA1-62E8FB0B4D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932" r="27315" b="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4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A03701-C488-01B8-8314-3F421135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007" y="603501"/>
            <a:ext cx="4361693" cy="1527049"/>
          </a:xfrm>
        </p:spPr>
        <p:txBody>
          <a:bodyPr anchor="b">
            <a:normAutofit/>
          </a:bodyPr>
          <a:lstStyle/>
          <a:p>
            <a:r>
              <a:rPr lang="en-US" sz="3300"/>
              <a:t>Literature Review: AI in HRM</a:t>
            </a:r>
            <a:br>
              <a:rPr lang="en-US" sz="3300"/>
            </a:br>
            <a:endParaRPr lang="en-MY" sz="3300"/>
          </a:p>
        </p:txBody>
      </p:sp>
      <p:pic>
        <p:nvPicPr>
          <p:cNvPr id="5" name="Picture 4" descr="Aerial view of a city skyline">
            <a:extLst>
              <a:ext uri="{FF2B5EF4-FFF2-40B4-BE49-F238E27FC236}">
                <a16:creationId xmlns:a16="http://schemas.microsoft.com/office/drawing/2014/main" id="{F293D7E1-C86B-A548-281A-0B2A55F173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75" r="19591" b="-1"/>
          <a:stretch>
            <a:fillRect/>
          </a:stretch>
        </p:blipFill>
        <p:spPr>
          <a:xfrm>
            <a:off x="1" y="10"/>
            <a:ext cx="637336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72676-DE35-D4C7-F5C5-EABD075D3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007" y="2212846"/>
            <a:ext cx="4361693" cy="4096514"/>
          </a:xfrm>
        </p:spPr>
        <p:txBody>
          <a:bodyPr>
            <a:normAutofit/>
          </a:bodyPr>
          <a:lstStyle/>
          <a:p>
            <a:r>
              <a:rPr lang="en-US" sz="1800"/>
              <a:t>Functions: Recruitment, onboarding, learning, retention</a:t>
            </a:r>
          </a:p>
          <a:p>
            <a:r>
              <a:rPr lang="en-US" sz="1800"/>
              <a:t>Trends: Growth of HR analytics and automation</a:t>
            </a:r>
          </a:p>
          <a:p>
            <a:endParaRPr lang="en-MY" sz="1800"/>
          </a:p>
        </p:txBody>
      </p:sp>
    </p:spTree>
    <p:extLst>
      <p:ext uri="{BB962C8B-B14F-4D97-AF65-F5344CB8AC3E}">
        <p14:creationId xmlns:p14="http://schemas.microsoft.com/office/powerpoint/2010/main" val="25690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D051C0-7D3A-5AEB-9D9D-03F593C62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420" y="1387927"/>
            <a:ext cx="3212502" cy="1942773"/>
          </a:xfrm>
        </p:spPr>
        <p:txBody>
          <a:bodyPr anchor="b">
            <a:normAutofit/>
          </a:bodyPr>
          <a:lstStyle/>
          <a:p>
            <a:r>
              <a:rPr lang="en-US" sz="3300"/>
              <a:t>Enhancing Recruitment Efficiency</a:t>
            </a:r>
            <a:br>
              <a:rPr lang="en-US" sz="3300"/>
            </a:br>
            <a:endParaRPr lang="en-MY" sz="3300"/>
          </a:p>
        </p:txBody>
      </p:sp>
      <p:pic>
        <p:nvPicPr>
          <p:cNvPr id="5" name="Picture 4" descr="A robot using a laptop sitting on a blue chair">
            <a:extLst>
              <a:ext uri="{FF2B5EF4-FFF2-40B4-BE49-F238E27FC236}">
                <a16:creationId xmlns:a16="http://schemas.microsoft.com/office/drawing/2014/main" id="{7362F097-B6B4-F59C-5299-D04A4E11C2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652"/>
          <a:stretch>
            <a:fillRect/>
          </a:stretch>
        </p:blipFill>
        <p:spPr>
          <a:xfrm>
            <a:off x="20" y="10"/>
            <a:ext cx="7723393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C1630-8FF2-77DA-F396-1226709AA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420" y="3412998"/>
            <a:ext cx="3212502" cy="2767366"/>
          </a:xfrm>
        </p:spPr>
        <p:txBody>
          <a:bodyPr>
            <a:normAutofit/>
          </a:bodyPr>
          <a:lstStyle/>
          <a:p>
            <a:r>
              <a:rPr lang="en-US" sz="1800"/>
              <a:t>AI enables: CV parsing, automated screening, chatbots</a:t>
            </a:r>
          </a:p>
          <a:p>
            <a:r>
              <a:rPr lang="en-US" sz="1800"/>
              <a:t>Metrics improved: Time-to-hire, cost-per-hire</a:t>
            </a:r>
          </a:p>
          <a:p>
            <a:endParaRPr lang="en-MY" sz="1800"/>
          </a:p>
        </p:txBody>
      </p:sp>
    </p:spTree>
    <p:extLst>
      <p:ext uri="{BB962C8B-B14F-4D97-AF65-F5344CB8AC3E}">
        <p14:creationId xmlns:p14="http://schemas.microsoft.com/office/powerpoint/2010/main" val="3530039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F9161-4DF3-DFF9-F1FD-074264A20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007" y="603501"/>
            <a:ext cx="4361693" cy="1527049"/>
          </a:xfrm>
        </p:spPr>
        <p:txBody>
          <a:bodyPr anchor="b">
            <a:normAutofit/>
          </a:bodyPr>
          <a:lstStyle/>
          <a:p>
            <a:r>
              <a:rPr lang="en-US" sz="2800"/>
              <a:t>AI and Bias Reduction: Double-Edged Sword</a:t>
            </a:r>
            <a:br>
              <a:rPr lang="en-US" sz="2800"/>
            </a:br>
            <a:endParaRPr lang="en-MY" sz="2800"/>
          </a:p>
        </p:txBody>
      </p:sp>
      <p:pic>
        <p:nvPicPr>
          <p:cNvPr id="12" name="Picture 11" descr="Analog board showing flight information">
            <a:extLst>
              <a:ext uri="{FF2B5EF4-FFF2-40B4-BE49-F238E27FC236}">
                <a16:creationId xmlns:a16="http://schemas.microsoft.com/office/drawing/2014/main" id="{519975F7-30A0-3FBF-428E-1DAFE363D9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47" r="20719" b="-1"/>
          <a:stretch>
            <a:fillRect/>
          </a:stretch>
        </p:blipFill>
        <p:spPr>
          <a:xfrm>
            <a:off x="1" y="10"/>
            <a:ext cx="637336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7C808-5A29-8070-1D7B-3FF471C58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007" y="2212846"/>
            <a:ext cx="4361693" cy="4096514"/>
          </a:xfrm>
        </p:spPr>
        <p:txBody>
          <a:bodyPr>
            <a:normAutofit/>
          </a:bodyPr>
          <a:lstStyle/>
          <a:p>
            <a:r>
              <a:rPr lang="en-US" sz="1800"/>
              <a:t>Positives: Standardized decisions reduce human bias</a:t>
            </a:r>
          </a:p>
          <a:p>
            <a:r>
              <a:rPr lang="en-US" sz="1800"/>
              <a:t>Risks: Bias in training data; “black box” algorithms</a:t>
            </a:r>
          </a:p>
          <a:p>
            <a:endParaRPr lang="en-MY" sz="1800"/>
          </a:p>
        </p:txBody>
      </p:sp>
    </p:spTree>
    <p:extLst>
      <p:ext uri="{BB962C8B-B14F-4D97-AF65-F5344CB8AC3E}">
        <p14:creationId xmlns:p14="http://schemas.microsoft.com/office/powerpoint/2010/main" val="2080844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50FEE-99E5-0EE2-59D7-5321537E9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Theoretical Framework</a:t>
            </a:r>
            <a:br>
              <a:rPr lang="en-US" dirty="0"/>
            </a:b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B9B11-182D-F6A5-7C5A-763DBD8BA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419726"/>
            <a:ext cx="10653579" cy="4593828"/>
          </a:xfrm>
        </p:spPr>
        <p:txBody>
          <a:bodyPr/>
          <a:lstStyle/>
          <a:p>
            <a:r>
              <a:rPr lang="en-US" b="1" dirty="0"/>
              <a:t>Socio-Technical Systems Theory</a:t>
            </a:r>
            <a:r>
              <a:rPr lang="en-US" dirty="0"/>
              <a:t>: Aligning people and tech</a:t>
            </a:r>
          </a:p>
          <a:p>
            <a:r>
              <a:rPr lang="en-US" dirty="0"/>
              <a:t>Proposed by Trist &amp; Bamforth (1951), STS suggests organizations function best when social (human) and technical (AI, digital tools) subsystems are aligned.</a:t>
            </a:r>
          </a:p>
          <a:p>
            <a:r>
              <a:rPr lang="en-US" dirty="0"/>
              <a:t>In HRM, this means integrating AI tools without undermining human values, culture, and ethics.</a:t>
            </a:r>
          </a:p>
          <a:p>
            <a:r>
              <a:rPr lang="en-US" dirty="0"/>
              <a:t>Poorly designed tech without HR input causes resistance, bias, or system failure.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MY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14C95F5-B2D6-E16B-D75B-28507871A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E5C8533C-FB92-87AD-0B5B-E777E9C44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08" y="4368270"/>
            <a:ext cx="10819345" cy="11322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4A69F3-11DA-8C0C-47AB-2E49CB22AF9B}"/>
              </a:ext>
            </a:extLst>
          </p:cNvPr>
          <p:cNvSpPr txBox="1"/>
          <p:nvPr/>
        </p:nvSpPr>
        <p:spPr>
          <a:xfrm>
            <a:off x="3031958" y="5701258"/>
            <a:ext cx="7267074" cy="379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1800" dirty="0">
                <a:effectLst/>
                <a:latin typeface="Garamond" panose="02020404030301010803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Figure 1: Socio-Technical Systems (STS) Theory (Pasmore et al., 2018))</a:t>
            </a:r>
            <a:endParaRPr lang="en-MY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031322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818</Words>
  <Application>Microsoft Office PowerPoint</Application>
  <PresentationFormat>Widescreen</PresentationFormat>
  <Paragraphs>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Garamond</vt:lpstr>
      <vt:lpstr>Neue Haas Grotesk Text Pro</vt:lpstr>
      <vt:lpstr>VanillaVTI</vt:lpstr>
      <vt:lpstr>AI IN HUMAN RESOURCE MANAGEMENT: ENHANCING RECRUITMENT, REDUCING BIAS, OR REPLACING JOBS?</vt:lpstr>
      <vt:lpstr>Introduction </vt:lpstr>
      <vt:lpstr>Digital Transformation in HRM </vt:lpstr>
      <vt:lpstr>Rise of AI Recruitment Platforms </vt:lpstr>
      <vt:lpstr>Research Problem: Efficiency vs Human Displacement </vt:lpstr>
      <vt:lpstr>Literature Review: AI in HRM </vt:lpstr>
      <vt:lpstr>Enhancing Recruitment Efficiency </vt:lpstr>
      <vt:lpstr>AI and Bias Reduction: Double-Edged Sword </vt:lpstr>
      <vt:lpstr>Theoretical Framework </vt:lpstr>
      <vt:lpstr>Technology Acceptance Model (TAM</vt:lpstr>
      <vt:lpstr>Human Capital Theory</vt:lpstr>
      <vt:lpstr>Proposed Model: AI in HRM</vt:lpstr>
      <vt:lpstr>Discussion: Key Tensions </vt:lpstr>
      <vt:lpstr>Implications </vt:lpstr>
      <vt:lpstr>Conclusion </vt:lpstr>
      <vt:lpstr>References (selected)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STEWARD GIMAN ANAK STEPHEN</dc:creator>
  <cp:lastModifiedBy>STEWARD GIMAN ANAK STEPHEN</cp:lastModifiedBy>
  <cp:revision>1</cp:revision>
  <dcterms:created xsi:type="dcterms:W3CDTF">2025-10-07T07:18:20Z</dcterms:created>
  <dcterms:modified xsi:type="dcterms:W3CDTF">2025-10-07T09:04:49Z</dcterms:modified>
</cp:coreProperties>
</file>